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sldIdLst>
    <p:sldId id="256" r:id="rId6"/>
    <p:sldId id="269" r:id="rId7"/>
    <p:sldId id="345" r:id="rId8"/>
    <p:sldId id="346" r:id="rId9"/>
    <p:sldId id="349" r:id="rId10"/>
    <p:sldId id="347" r:id="rId11"/>
    <p:sldId id="348" r:id="rId12"/>
    <p:sldId id="350" r:id="rId13"/>
    <p:sldId id="351" r:id="rId14"/>
    <p:sldId id="352" r:id="rId15"/>
    <p:sldId id="344" r:id="rId16"/>
    <p:sldId id="265" r:id="rId17"/>
    <p:sldId id="267" r:id="rId18"/>
    <p:sldId id="268" r:id="rId19"/>
    <p:sldId id="274" r:id="rId20"/>
    <p:sldId id="363" r:id="rId21"/>
    <p:sldId id="356" r:id="rId22"/>
    <p:sldId id="275" r:id="rId23"/>
    <p:sldId id="270" r:id="rId24"/>
    <p:sldId id="276" r:id="rId25"/>
    <p:sldId id="323" r:id="rId26"/>
    <p:sldId id="353" r:id="rId27"/>
    <p:sldId id="354" r:id="rId28"/>
    <p:sldId id="332" r:id="rId29"/>
    <p:sldId id="277" r:id="rId30"/>
    <p:sldId id="278" r:id="rId31"/>
    <p:sldId id="279" r:id="rId32"/>
    <p:sldId id="336" r:id="rId33"/>
    <p:sldId id="355" r:id="rId34"/>
    <p:sldId id="339" r:id="rId35"/>
    <p:sldId id="280" r:id="rId36"/>
    <p:sldId id="322" r:id="rId37"/>
    <p:sldId id="282" r:id="rId38"/>
    <p:sldId id="357" r:id="rId39"/>
    <p:sldId id="285" r:id="rId40"/>
    <p:sldId id="359" r:id="rId41"/>
    <p:sldId id="294" r:id="rId42"/>
    <p:sldId id="283" r:id="rId43"/>
    <p:sldId id="296" r:id="rId44"/>
    <p:sldId id="297" r:id="rId45"/>
    <p:sldId id="360" r:id="rId46"/>
    <p:sldId id="298" r:id="rId47"/>
    <p:sldId id="299" r:id="rId48"/>
    <p:sldId id="300" r:id="rId49"/>
    <p:sldId id="342" r:id="rId50"/>
    <p:sldId id="361" r:id="rId51"/>
    <p:sldId id="362" r:id="rId52"/>
    <p:sldId id="341" r:id="rId53"/>
    <p:sldId id="335" r:id="rId54"/>
    <p:sldId id="301" r:id="rId55"/>
    <p:sldId id="302" r:id="rId56"/>
    <p:sldId id="365" r:id="rId57"/>
    <p:sldId id="366" r:id="rId58"/>
    <p:sldId id="368" r:id="rId59"/>
    <p:sldId id="369" r:id="rId60"/>
    <p:sldId id="367" r:id="rId61"/>
    <p:sldId id="303" r:id="rId62"/>
    <p:sldId id="343" r:id="rId63"/>
    <p:sldId id="304" r:id="rId64"/>
    <p:sldId id="308" r:id="rId65"/>
    <p:sldId id="309" r:id="rId66"/>
    <p:sldId id="325" r:id="rId67"/>
    <p:sldId id="326" r:id="rId68"/>
    <p:sldId id="328" r:id="rId69"/>
    <p:sldId id="364" r:id="rId70"/>
    <p:sldId id="329" r:id="rId71"/>
    <p:sldId id="310" r:id="rId72"/>
    <p:sldId id="2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5D86BD-1940-4023-8FE6-58853AD7FD30}">
          <p14:sldIdLst>
            <p14:sldId id="256"/>
            <p14:sldId id="269"/>
            <p14:sldId id="345"/>
            <p14:sldId id="346"/>
            <p14:sldId id="349"/>
            <p14:sldId id="347"/>
            <p14:sldId id="348"/>
            <p14:sldId id="350"/>
            <p14:sldId id="351"/>
            <p14:sldId id="352"/>
            <p14:sldId id="344"/>
            <p14:sldId id="265"/>
            <p14:sldId id="267"/>
            <p14:sldId id="268"/>
            <p14:sldId id="274"/>
            <p14:sldId id="363"/>
            <p14:sldId id="356"/>
            <p14:sldId id="275"/>
            <p14:sldId id="270"/>
            <p14:sldId id="276"/>
            <p14:sldId id="323"/>
            <p14:sldId id="353"/>
            <p14:sldId id="354"/>
            <p14:sldId id="332"/>
            <p14:sldId id="277"/>
            <p14:sldId id="278"/>
            <p14:sldId id="279"/>
            <p14:sldId id="336"/>
            <p14:sldId id="355"/>
            <p14:sldId id="339"/>
            <p14:sldId id="280"/>
            <p14:sldId id="322"/>
            <p14:sldId id="282"/>
            <p14:sldId id="357"/>
            <p14:sldId id="285"/>
            <p14:sldId id="359"/>
            <p14:sldId id="294"/>
            <p14:sldId id="283"/>
            <p14:sldId id="296"/>
            <p14:sldId id="297"/>
            <p14:sldId id="360"/>
            <p14:sldId id="298"/>
            <p14:sldId id="299"/>
            <p14:sldId id="300"/>
            <p14:sldId id="342"/>
            <p14:sldId id="361"/>
            <p14:sldId id="362"/>
            <p14:sldId id="341"/>
            <p14:sldId id="335"/>
            <p14:sldId id="301"/>
            <p14:sldId id="302"/>
            <p14:sldId id="365"/>
            <p14:sldId id="366"/>
            <p14:sldId id="368"/>
            <p14:sldId id="369"/>
            <p14:sldId id="367"/>
            <p14:sldId id="303"/>
            <p14:sldId id="343"/>
            <p14:sldId id="304"/>
            <p14:sldId id="308"/>
            <p14:sldId id="309"/>
            <p14:sldId id="325"/>
            <p14:sldId id="326"/>
            <p14:sldId id="328"/>
            <p14:sldId id="364"/>
            <p14:sldId id="329"/>
            <p14:sldId id="31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3973A8"/>
    <a:srgbClr val="C1C2C3"/>
    <a:srgbClr val="818991"/>
    <a:srgbClr val="9AA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30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E3B9AB-9C42-49F0-AFF1-580134AFA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867"/>
            <a:ext cx="12174876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FDEA5-2ED4-42A5-93C3-C8FC4DF3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7111D-B580-407C-956F-6A16C572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90E3-7960-4035-AFEF-237DEA47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22C14D-B6DD-42B2-B66D-2C1CD09E2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5" y="2487323"/>
            <a:ext cx="9367889" cy="114020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F321433-2B53-48A4-8845-D6C7C149A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077" y="3852330"/>
            <a:ext cx="9255944" cy="11402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C57D-5E9A-41AF-B76F-FE12FE7527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95" y="510017"/>
            <a:ext cx="6312685" cy="11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0720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472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88546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01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8229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78189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03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9816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5213-AC43-4379-9899-5D7DCA9D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48" y="2316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7C13B-1979-4E29-8585-6CAC50AC3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001-9340-4268-A5E9-0D80CF82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07063-C6C4-429C-957D-AF43CFFE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3CDE-2157-411F-AE83-DC8C1B72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4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01C2E7-31C3-4598-ACC8-055A3C3A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65" y="-9626"/>
            <a:ext cx="12379078" cy="6942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00C9-7DC5-4EDC-85E8-B853EF104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219" y="1094559"/>
            <a:ext cx="8921672" cy="1325563"/>
          </a:xfrm>
        </p:spPr>
        <p:txBody>
          <a:bodyPr>
            <a:normAutofit/>
          </a:bodyPr>
          <a:lstStyle>
            <a:lvl1pPr algn="ctr"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AED53-F578-44CF-AEE4-735DC962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35A1A-CE44-4A44-8FB1-14BC3EA9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E1CCD-DB48-4540-A393-AD72D0BF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6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75E1C542-CB5C-4C62-8D66-502EE536B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C806-EACD-4C0D-BA0D-DA10AC7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D5E8-A37A-4273-8D36-0C6DD328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DFCCE-4CF4-4332-A08F-F98931C6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FA73-643A-43BD-9524-7469AD2B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4E441E-65EF-4BC3-BC73-264CFBAA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04832"/>
            <a:ext cx="10515600" cy="861005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7E085-FA79-4BAB-935D-605C7C6449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81" y="578985"/>
            <a:ext cx="6775938" cy="12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AB7-364E-42D4-A4EE-9A6F3854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0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6380-203A-4F1B-B710-28C872510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5071F-0CCF-424F-8CB1-8A579D85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76AB-7376-427C-983F-8A249772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3403-2E47-4424-9A3E-C3BE302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9526-3286-4679-99A0-3666B23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0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AB7-364E-42D4-A4EE-9A6F3854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0"/>
            <a:ext cx="978770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6380-203A-4F1B-B710-28C872510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5071F-0CCF-424F-8CB1-8A579D85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76AB-7376-427C-983F-8A249772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3403-2E47-4424-9A3E-C3BE302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9526-3286-4679-99A0-3666B23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3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1412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540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D320457-5BDA-4D89-9839-B6D05E7152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2316"/>
            <a:ext cx="12185904" cy="685336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0E729-693B-4EDE-843A-86EC21C0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8" y="2316"/>
            <a:ext cx="9787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A738-B01A-4850-BD10-FE1A1322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6098" y="1825625"/>
            <a:ext cx="97877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7717-884D-48B3-81F6-EF3F33E53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8411-B7B4-47B6-A78A-CFAFBCA110C8}" type="datetimeFigureOut">
              <a:rPr lang="en-US" smtClean="0"/>
              <a:t>8/19/2018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AB97-E2CB-44AB-A3D0-5D5C9FE91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A9B9-5BCA-4BAE-8687-F483BD447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6120A-8368-4EB2-A599-428AC51D3FE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3F15D445-E766-4859-88ED-FFAA9B471F7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6202158"/>
            <a:ext cx="2743201" cy="4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2148-B61A-41D9-B24B-20E397156272}" type="datetimeFigureOut">
              <a:rPr lang="en-PH" smtClean="0"/>
              <a:t>19/08/2018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F4B8-018F-472D-917A-DD7F22B492A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16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B5706B-4396-4D35-AFEA-E7D37EA7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5" y="1887342"/>
            <a:ext cx="9367889" cy="20583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Academic and Curricular Advising Management System</a:t>
            </a:r>
            <a:br>
              <a:rPr lang="en-US" dirty="0"/>
            </a:br>
            <a:r>
              <a:rPr lang="en-US" sz="4400" dirty="0"/>
              <a:t>ACAMS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5FB86-36E4-442B-A70B-0FB7D0388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7" b="90000" l="17292" r="86458">
                        <a14:foregroundMark x1="38125" y1="16875" x2="38125" y2="16875"/>
                        <a14:foregroundMark x1="40625" y1="23125" x2="40625" y2="23125"/>
                        <a14:foregroundMark x1="42917" y1="28125" x2="42917" y2="28125"/>
                        <a14:foregroundMark x1="44167" y1="16875" x2="44167" y2="16875"/>
                        <a14:foregroundMark x1="47917" y1="15208" x2="47917" y2="15208"/>
                        <a14:foregroundMark x1="45000" y1="5417" x2="45000" y2="5417"/>
                        <a14:foregroundMark x1="31875" y1="16667" x2="31875" y2="16667"/>
                        <a14:foregroundMark x1="28125" y1="18333" x2="28125" y2="18333"/>
                        <a14:foregroundMark x1="25000" y1="20625" x2="25000" y2="20625"/>
                        <a14:foregroundMark x1="31042" y1="44375" x2="31042" y2="44375"/>
                        <a14:foregroundMark x1="62500" y1="79792" x2="62500" y2="79792"/>
                        <a14:foregroundMark x1="66042" y1="80833" x2="66042" y2="8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6" r="4894"/>
          <a:stretch/>
        </p:blipFill>
        <p:spPr>
          <a:xfrm>
            <a:off x="1748277" y="424796"/>
            <a:ext cx="1097280" cy="1269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6032C-2320-4DCA-9D14-C1FB955BB65B}"/>
              </a:ext>
            </a:extLst>
          </p:cNvPr>
          <p:cNvSpPr txBox="1"/>
          <p:nvPr/>
        </p:nvSpPr>
        <p:spPr>
          <a:xfrm>
            <a:off x="1891651" y="1396883"/>
            <a:ext cx="8613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SCHOOL OF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052C1-1E18-4087-8CDB-494C352DA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0625" l="7813" r="93750">
                        <a14:foregroundMark x1="46875" y1="42188" x2="46875" y2="42188"/>
                        <a14:foregroundMark x1="46875" y1="42188" x2="39844" y2="39844"/>
                        <a14:foregroundMark x1="39844" y1="39844" x2="39844" y2="39844"/>
                        <a14:foregroundMark x1="35156" y1="17969" x2="40625" y2="57813"/>
                        <a14:foregroundMark x1="40625" y1="57813" x2="78906" y2="48438"/>
                        <a14:foregroundMark x1="78906" y1="48438" x2="72656" y2="32813"/>
                        <a14:foregroundMark x1="21875" y1="44531" x2="39844" y2="79688"/>
                        <a14:foregroundMark x1="39844" y1="79688" x2="77344" y2="67188"/>
                        <a14:foregroundMark x1="77344" y1="67188" x2="64844" y2="29688"/>
                        <a14:foregroundMark x1="64844" y1="29688" x2="29688" y2="48438"/>
                        <a14:foregroundMark x1="29688" y1="48438" x2="42969" y2="75781"/>
                        <a14:foregroundMark x1="54688" y1="67188" x2="54688" y2="67188"/>
                        <a14:foregroundMark x1="49219" y1="21875" x2="49219" y2="21875"/>
                        <a14:foregroundMark x1="71875" y1="27344" x2="71875" y2="27344"/>
                        <a14:foregroundMark x1="78906" y1="25781" x2="78906" y2="25781"/>
                        <a14:foregroundMark x1="76563" y1="75781" x2="76563" y2="75781"/>
                        <a14:foregroundMark x1="69531" y1="82031" x2="69531" y2="82031"/>
                        <a14:foregroundMark x1="61719" y1="85938" x2="61719" y2="85938"/>
                        <a14:foregroundMark x1="47656" y1="87500" x2="47656" y2="87500"/>
                        <a14:foregroundMark x1="38281" y1="86719" x2="38281" y2="86719"/>
                        <a14:foregroundMark x1="41406" y1="89844" x2="41406" y2="89844"/>
                        <a14:foregroundMark x1="7813" y1="50000" x2="7813" y2="50000"/>
                        <a14:foregroundMark x1="10156" y1="34375" x2="10156" y2="34375"/>
                        <a14:foregroundMark x1="85156" y1="25000" x2="85156" y2="25000"/>
                        <a14:foregroundMark x1="67188" y1="88281" x2="67188" y2="88281"/>
                        <a14:foregroundMark x1="85156" y1="73438" x2="85156" y2="73438"/>
                        <a14:foregroundMark x1="93750" y1="54688" x2="93750" y2="54688"/>
                        <a14:foregroundMark x1="51563" y1="5469" x2="51563" y2="5469"/>
                        <a14:foregroundMark x1="45313" y1="29688" x2="45313" y2="29688"/>
                        <a14:foregroundMark x1="51563" y1="25000" x2="51563" y2="25000"/>
                        <a14:foregroundMark x1="51563" y1="25000" x2="51563" y2="25000"/>
                        <a14:foregroundMark x1="62500" y1="21094" x2="62500" y2="21094"/>
                        <a14:foregroundMark x1="73438" y1="24219" x2="73438" y2="24219"/>
                        <a14:foregroundMark x1="60156" y1="37500" x2="60156" y2="37500"/>
                        <a14:foregroundMark x1="77344" y1="35156" x2="77344" y2="35156"/>
                        <a14:foregroundMark x1="46875" y1="65625" x2="46875" y2="65625"/>
                        <a14:foregroundMark x1="22656" y1="64844" x2="22656" y2="64844"/>
                        <a14:foregroundMark x1="61719" y1="65625" x2="61719" y2="65625"/>
                        <a14:foregroundMark x1="66406" y1="66406" x2="66406" y2="66406"/>
                        <a14:foregroundMark x1="64844" y1="46875" x2="64844" y2="46875"/>
                        <a14:foregroundMark x1="49219" y1="90625" x2="49219" y2="90625"/>
                        <a14:foregroundMark x1="75781" y1="82031" x2="75781" y2="82031"/>
                        <a14:foregroundMark x1="72656" y1="85156" x2="72656" y2="85156"/>
                        <a14:foregroundMark x1="90625" y1="64844" x2="90625" y2="64844"/>
                        <a14:foregroundMark x1="93750" y1="44531" x2="93750" y2="44531"/>
                        <a14:foregroundMark x1="92188" y1="37500" x2="92188" y2="37500"/>
                        <a14:foregroundMark x1="90625" y1="32813" x2="90625" y2="32813"/>
                        <a14:foregroundMark x1="31250" y1="85938" x2="31250" y2="85938"/>
                        <a14:foregroundMark x1="28125" y1="84375" x2="28125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41" y="625789"/>
            <a:ext cx="1005840" cy="100584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16CD8083-CF91-41B3-B079-679AFCC89076}"/>
              </a:ext>
            </a:extLst>
          </p:cNvPr>
          <p:cNvSpPr txBox="1">
            <a:spLocks/>
          </p:cNvSpPr>
          <p:nvPr/>
        </p:nvSpPr>
        <p:spPr>
          <a:xfrm>
            <a:off x="1412055" y="4094172"/>
            <a:ext cx="9367889" cy="20583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00" dirty="0"/>
              <a:t>Alejandro, Rosemarie</a:t>
            </a:r>
          </a:p>
          <a:p>
            <a:pPr algn="ctr"/>
            <a:r>
              <a:rPr lang="en-US" sz="5300" dirty="0" err="1"/>
              <a:t>Gecale</a:t>
            </a:r>
            <a:r>
              <a:rPr lang="en-US" sz="5300" dirty="0"/>
              <a:t>, Matthew</a:t>
            </a:r>
          </a:p>
          <a:p>
            <a:pPr algn="ctr"/>
            <a:r>
              <a:rPr lang="en-US" sz="5300" dirty="0"/>
              <a:t>Manongsong, Shella</a:t>
            </a:r>
          </a:p>
          <a:p>
            <a:pPr algn="ctr"/>
            <a:r>
              <a:rPr lang="en-US" sz="5300" dirty="0"/>
              <a:t>Marinda, Hamill</a:t>
            </a:r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611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" descr="C:\Users\student\Downloads\GetImage.png">
            <a:extLst>
              <a:ext uri="{FF2B5EF4-FFF2-40B4-BE49-F238E27FC236}">
                <a16:creationId xmlns:a16="http://schemas.microsoft.com/office/drawing/2014/main" id="{6B6EFB8D-556B-4C37-A2B4-1056ADA0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/>
          <a:stretch/>
        </p:blipFill>
        <p:spPr bwMode="auto">
          <a:xfrm>
            <a:off x="3496947" y="1192708"/>
            <a:ext cx="7806864" cy="498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8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Objectives | General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</a:p>
          <a:p>
            <a:r>
              <a:rPr lang="en-PH" sz="1800" b="1" dirty="0"/>
              <a:t>Proposed Solution</a:t>
            </a:r>
          </a:p>
          <a:p>
            <a:r>
              <a:rPr lang="en-PH" sz="3200" b="1" dirty="0">
                <a:solidFill>
                  <a:srgbClr val="0070C0"/>
                </a:solidFill>
              </a:rPr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DDDCE3-EAA8-4719-A9A8-3C62F89125FA}"/>
              </a:ext>
            </a:extLst>
          </p:cNvPr>
          <p:cNvSpPr/>
          <p:nvPr/>
        </p:nvSpPr>
        <p:spPr>
          <a:xfrm>
            <a:off x="3047999" y="1938741"/>
            <a:ext cx="84710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develop and design a web-based intranet system for Asia Pacific College – School of Engineering that will serve as a medium of communication for student and faculty and to centralize students’ academic and curricular advising records.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869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82" y="1825625"/>
            <a:ext cx="8361217" cy="4351338"/>
          </a:xfrm>
        </p:spPr>
        <p:txBody>
          <a:bodyPr/>
          <a:lstStyle/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Develop: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Registration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Log in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Case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Reports</a:t>
            </a:r>
          </a:p>
          <a:p>
            <a:endParaRPr lang="en-PH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711087-C6AE-42DC-B93D-9C24DE536222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B4BC615-8580-4E0C-A57E-B81A3485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Objectives | Specific Objective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C306ED-15CE-443B-8D3E-C7F14C1B1919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18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1800" b="1" dirty="0">
                <a:solidFill>
                  <a:prstClr val="black"/>
                </a:solidFill>
              </a:rPr>
              <a:t>Proposed Solution</a:t>
            </a:r>
            <a:endParaRPr lang="en-PH" sz="3200" b="1" dirty="0">
              <a:solidFill>
                <a:srgbClr val="0070C0"/>
              </a:solidFill>
            </a:endParaRPr>
          </a:p>
          <a:p>
            <a:r>
              <a:rPr lang="en-PH" sz="3200" b="1" dirty="0">
                <a:solidFill>
                  <a:srgbClr val="0070C0"/>
                </a:solidFill>
              </a:rPr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73152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A262E-2F36-4E93-B47F-DBD5CDAB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2000" b="1" dirty="0"/>
          </a:p>
          <a:p>
            <a:r>
              <a:rPr lang="en-PH" sz="2000" b="1" dirty="0"/>
              <a:t>Objectives</a:t>
            </a:r>
          </a:p>
          <a:p>
            <a:r>
              <a:rPr lang="en-PH" sz="3200" b="1" dirty="0">
                <a:solidFill>
                  <a:srgbClr val="0070C0"/>
                </a:solidFill>
              </a:rPr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75901E-A35D-4773-8E63-1F1EA1BDC521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8280087-D8E2-4316-A00C-84D5A4F2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507" y="2316"/>
            <a:ext cx="4999508" cy="1325563"/>
          </a:xfrm>
        </p:spPr>
        <p:txBody>
          <a:bodyPr/>
          <a:lstStyle/>
          <a:p>
            <a:r>
              <a:rPr lang="en-PH" dirty="0"/>
              <a:t>Module Access Level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D6FDDA-7388-43F2-BC26-79B943F79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842106"/>
              </p:ext>
            </p:extLst>
          </p:nvPr>
        </p:nvGraphicFramePr>
        <p:xfrm>
          <a:off x="4214987" y="1329350"/>
          <a:ext cx="6401549" cy="365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770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791418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1595961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791400418"/>
                    </a:ext>
                  </a:extLst>
                </a:gridCol>
                <a:gridCol w="1069902">
                  <a:extLst>
                    <a:ext uri="{9D8B030D-6E8A-4147-A177-3AD203B41FA5}">
                      <a16:colId xmlns:a16="http://schemas.microsoft.com/office/drawing/2014/main" val="413768353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52934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r>
                        <a:rPr lang="en-US" dirty="0"/>
                        <a:t>Executive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r>
                        <a:rPr lang="en-US" dirty="0"/>
                        <a:t>Program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r>
                        <a:rPr lang="en-US" dirty="0"/>
                        <a:t>Adviser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1505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092514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3766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C9EC27-4DE4-4CD3-85E8-010DCD5D5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6" y="2072651"/>
            <a:ext cx="480012" cy="407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6A1AB7-F1C1-451D-AD72-6D68B280A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6" y="2708958"/>
            <a:ext cx="480012" cy="407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114ADB-084E-4234-991A-F896542F4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15" y="3290351"/>
            <a:ext cx="480012" cy="407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B976A-DEAA-4F10-A54B-96EF52B1C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97" y="3880638"/>
            <a:ext cx="480012" cy="407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E26565-495A-4DD6-80CD-4E3EA78FCB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6" y="4461558"/>
            <a:ext cx="480012" cy="4077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DD8501-1CDD-4DB7-80EC-A46BCE2D7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40" y="2072651"/>
            <a:ext cx="480012" cy="407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E02A9B-3976-491A-A359-9172AAB0B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40" y="2708958"/>
            <a:ext cx="480012" cy="407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2EF9F4-76BC-4D86-B660-7883206F4C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49" y="3291851"/>
            <a:ext cx="480012" cy="407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6891F-6152-4328-8F2F-4B4407DF3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40" y="3900039"/>
            <a:ext cx="480012" cy="4077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F8BDDE-B006-4D2B-815C-0E886D851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40" y="4385358"/>
            <a:ext cx="480012" cy="4077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7D542-BD5F-4F23-B430-B40F76B5D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13" y="2068654"/>
            <a:ext cx="480012" cy="407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6CE5E1-D297-4DD6-8E7E-A901B67DD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28" y="2683346"/>
            <a:ext cx="480012" cy="4077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4EF37E-AE5D-4F90-8562-7E8A74EB4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40" y="4461558"/>
            <a:ext cx="480012" cy="4077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0AB62-6C6F-43DB-BE34-01D153E1E4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28" y="2714921"/>
            <a:ext cx="480012" cy="4077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E708AB-CDE0-4B3F-B3D6-58E673A7A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91" y="2131808"/>
            <a:ext cx="480012" cy="4077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82C531-9E6E-4CD2-9468-9B9A7E34C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86" y="3877689"/>
            <a:ext cx="480012" cy="407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8415A8-9780-4705-8277-45EA3F4CB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09" y="2130048"/>
            <a:ext cx="480012" cy="4077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364BA9-89E8-4382-9C74-34CF133DB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09" y="2766355"/>
            <a:ext cx="480012" cy="4077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96D454-4D24-40AC-A95E-BC73F4582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18" y="3347748"/>
            <a:ext cx="480012" cy="4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7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2000" b="1" dirty="0"/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7ECD9D2-A4AA-4BC0-A175-705E80BE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397" y="2316"/>
            <a:ext cx="4279009" cy="1325563"/>
          </a:xfrm>
        </p:spPr>
        <p:txBody>
          <a:bodyPr/>
          <a:lstStyle/>
          <a:p>
            <a:r>
              <a:rPr lang="en-PH" dirty="0"/>
              <a:t>Log in | Objective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7FA523-075A-4B4E-9D23-59886F670B11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Familiarize with the log in page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Know how to log in</a:t>
            </a:r>
          </a:p>
        </p:txBody>
      </p:sp>
    </p:spTree>
    <p:extLst>
      <p:ext uri="{BB962C8B-B14F-4D97-AF65-F5344CB8AC3E}">
        <p14:creationId xmlns:p14="http://schemas.microsoft.com/office/powerpoint/2010/main" val="251944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592841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7ECD9D2-A4AA-4BC0-A175-705E80BE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23" y="2316"/>
            <a:ext cx="5605144" cy="1325563"/>
          </a:xfrm>
        </p:spPr>
        <p:txBody>
          <a:bodyPr/>
          <a:lstStyle/>
          <a:p>
            <a:r>
              <a:rPr lang="en-PH" dirty="0"/>
              <a:t>Log in | Demonstration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E8346E-EAA2-46A6-9DA0-C8C743D1BF4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04CEF-DA69-419C-BCE9-96DEE4F5A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0" r="17110" b="12190"/>
          <a:stretch/>
        </p:blipFill>
        <p:spPr>
          <a:xfrm>
            <a:off x="2716757" y="924154"/>
            <a:ext cx="9366902" cy="528157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54B87E5-2F20-43A5-9E66-B58C0D31D0DD}"/>
              </a:ext>
            </a:extLst>
          </p:cNvPr>
          <p:cNvSpPr/>
          <p:nvPr/>
        </p:nvSpPr>
        <p:spPr>
          <a:xfrm>
            <a:off x="3673562" y="818989"/>
            <a:ext cx="1482368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01161C65-1DA1-4AFC-BA83-6C0F157F7FB8}"/>
              </a:ext>
            </a:extLst>
          </p:cNvPr>
          <p:cNvSpPr/>
          <p:nvPr/>
        </p:nvSpPr>
        <p:spPr>
          <a:xfrm>
            <a:off x="5185683" y="796982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Link of ACAMS </a:t>
            </a:r>
          </a:p>
        </p:txBody>
      </p:sp>
    </p:spTree>
    <p:extLst>
      <p:ext uri="{BB962C8B-B14F-4D97-AF65-F5344CB8AC3E}">
        <p14:creationId xmlns:p14="http://schemas.microsoft.com/office/powerpoint/2010/main" val="3861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592841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7ECD9D2-A4AA-4BC0-A175-705E80BE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23" y="2316"/>
            <a:ext cx="5605144" cy="1325563"/>
          </a:xfrm>
        </p:spPr>
        <p:txBody>
          <a:bodyPr/>
          <a:lstStyle/>
          <a:p>
            <a:r>
              <a:rPr lang="en-PH" dirty="0"/>
              <a:t>Log in | Demonstration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E8346E-EAA2-46A6-9DA0-C8C743D1BF4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A0953-3D2D-4656-9D80-5DE398204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11924" r="22283" b="31369"/>
          <a:stretch/>
        </p:blipFill>
        <p:spPr>
          <a:xfrm>
            <a:off x="3998976" y="1952845"/>
            <a:ext cx="6988075" cy="38871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74602A6-81AE-4134-AEE6-75D0BF49D73C}"/>
              </a:ext>
            </a:extLst>
          </p:cNvPr>
          <p:cNvSpPr/>
          <p:nvPr/>
        </p:nvSpPr>
        <p:spPr>
          <a:xfrm>
            <a:off x="7069139" y="3959112"/>
            <a:ext cx="1159829" cy="5410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llout: Left Arrow 23">
            <a:extLst>
              <a:ext uri="{FF2B5EF4-FFF2-40B4-BE49-F238E27FC236}">
                <a16:creationId xmlns:a16="http://schemas.microsoft.com/office/drawing/2014/main" id="{E6EF9189-3D16-4432-9C13-5F5DF2CBC3CA}"/>
              </a:ext>
            </a:extLst>
          </p:cNvPr>
          <p:cNvSpPr/>
          <p:nvPr/>
        </p:nvSpPr>
        <p:spPr>
          <a:xfrm>
            <a:off x="8245418" y="3974480"/>
            <a:ext cx="1804179" cy="575876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15797-D6BB-4D29-9BB3-06EA0A8E5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2" t="9492" r="21267" b="11603"/>
          <a:stretch/>
        </p:blipFill>
        <p:spPr>
          <a:xfrm>
            <a:off x="3585062" y="953558"/>
            <a:ext cx="7372873" cy="53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592841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7ECD9D2-A4AA-4BC0-A175-705E80BE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23" y="2316"/>
            <a:ext cx="5605144" cy="1325563"/>
          </a:xfrm>
        </p:spPr>
        <p:txBody>
          <a:bodyPr/>
          <a:lstStyle/>
          <a:p>
            <a:r>
              <a:rPr lang="en-PH" dirty="0"/>
              <a:t>Log in | Demonstration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E8346E-EAA2-46A6-9DA0-C8C743D1BF4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3CC1BB-B082-47CA-A09F-17BC05AAF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11924" r="22283" b="31369"/>
          <a:stretch/>
        </p:blipFill>
        <p:spPr>
          <a:xfrm>
            <a:off x="3820845" y="1584711"/>
            <a:ext cx="6988075" cy="3887123"/>
          </a:xfrm>
          <a:prstGeom prst="rect">
            <a:avLst/>
          </a:prstGeom>
        </p:spPr>
      </p:pic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CF709B22-1DDD-4656-A858-1977DF7D3E06}"/>
              </a:ext>
            </a:extLst>
          </p:cNvPr>
          <p:cNvSpPr/>
          <p:nvPr/>
        </p:nvSpPr>
        <p:spPr>
          <a:xfrm>
            <a:off x="8067287" y="3606346"/>
            <a:ext cx="1804179" cy="575876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ADA262-0F8D-4910-81AF-FEA0A9FF54C5}"/>
              </a:ext>
            </a:extLst>
          </p:cNvPr>
          <p:cNvSpPr/>
          <p:nvPr/>
        </p:nvSpPr>
        <p:spPr>
          <a:xfrm>
            <a:off x="6874067" y="3605544"/>
            <a:ext cx="1159829" cy="5410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A06B8-18A3-4F56-B8D0-79770D5E0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3" b="10380"/>
          <a:stretch/>
        </p:blipFill>
        <p:spPr>
          <a:xfrm>
            <a:off x="2612566" y="1301058"/>
            <a:ext cx="9579434" cy="4368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635C72-A1AA-4A39-A759-DA3FFDB2A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69" b="11092"/>
          <a:stretch/>
        </p:blipFill>
        <p:spPr>
          <a:xfrm>
            <a:off x="2649143" y="1273063"/>
            <a:ext cx="9519734" cy="42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7ECD9D2-A4AA-4BC0-A175-705E80BE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521" y="2316"/>
            <a:ext cx="5605144" cy="1325563"/>
          </a:xfrm>
        </p:spPr>
        <p:txBody>
          <a:bodyPr/>
          <a:lstStyle/>
          <a:p>
            <a:r>
              <a:rPr lang="en-PH" dirty="0"/>
              <a:t>Log in | 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CD520B-0384-4107-B74E-F3B161A1F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55178"/>
              </p:ext>
            </p:extLst>
          </p:nvPr>
        </p:nvGraphicFramePr>
        <p:xfrm>
          <a:off x="4203112" y="2350632"/>
          <a:ext cx="6757788" cy="254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enter the school Id and password?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Does it redirect you to the homepage after you clicked the submit button?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notifies user if information inputted are incorrect or invalid?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BB59DA-3B3A-4A8A-84F2-6728E7912B9E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252951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9" y="2316"/>
            <a:ext cx="7434938" cy="1325563"/>
          </a:xfrm>
        </p:spPr>
        <p:txBody>
          <a:bodyPr/>
          <a:lstStyle/>
          <a:p>
            <a:r>
              <a:rPr lang="en-PH" dirty="0"/>
              <a:t>Account Recovery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5739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with account recovery page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Reset the password </a:t>
            </a:r>
          </a:p>
          <a:p>
            <a:pPr marL="1371600" lvl="3" indent="0" algn="just">
              <a:buNone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lvl="3" indent="0" algn="just">
              <a:buNone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6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Problem | 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accent1"/>
                </a:solidFill>
              </a:rPr>
              <a:t>Problem</a:t>
            </a:r>
          </a:p>
          <a:p>
            <a:r>
              <a:rPr lang="en-PH" sz="1800" b="1" dirty="0"/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student\Downloads\GetImage (2).png">
            <a:extLst>
              <a:ext uri="{FF2B5EF4-FFF2-40B4-BE49-F238E27FC236}">
                <a16:creationId xmlns:a16="http://schemas.microsoft.com/office/drawing/2014/main" id="{84C8E40E-1D6A-48DC-995E-47858DB4F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" b="3907"/>
          <a:stretch/>
        </p:blipFill>
        <p:spPr bwMode="auto">
          <a:xfrm>
            <a:off x="4957740" y="1336936"/>
            <a:ext cx="4888691" cy="437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00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501920" y="2316"/>
            <a:ext cx="83612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Account Recovery | Demonstration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357C9-B4E7-4A36-8265-6F4F11B0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20" y="1825625"/>
            <a:ext cx="7550539" cy="383239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75A7650-3D75-4C55-9318-6F91B5F5B339}"/>
              </a:ext>
            </a:extLst>
          </p:cNvPr>
          <p:cNvSpPr/>
          <p:nvPr/>
        </p:nvSpPr>
        <p:spPr>
          <a:xfrm>
            <a:off x="7051765" y="4427954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776A950-2823-45F4-9792-F2586C16D99E}"/>
              </a:ext>
            </a:extLst>
          </p:cNvPr>
          <p:cNvSpPr/>
          <p:nvPr/>
        </p:nvSpPr>
        <p:spPr>
          <a:xfrm>
            <a:off x="8156795" y="4455196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26995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501920" y="2316"/>
            <a:ext cx="83612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Account Recovery | 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AB06-392F-4789-86DF-6223F42F0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4" r="12679"/>
          <a:stretch/>
        </p:blipFill>
        <p:spPr>
          <a:xfrm>
            <a:off x="3493897" y="2286000"/>
            <a:ext cx="7859902" cy="228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9B65718-1957-4EDA-B0E6-FBEF3F59BC2C}"/>
              </a:ext>
            </a:extLst>
          </p:cNvPr>
          <p:cNvSpPr/>
          <p:nvPr/>
        </p:nvSpPr>
        <p:spPr>
          <a:xfrm>
            <a:off x="4211583" y="2792650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48180100-2A37-401A-B3CA-148757834716}"/>
              </a:ext>
            </a:extLst>
          </p:cNvPr>
          <p:cNvSpPr/>
          <p:nvPr/>
        </p:nvSpPr>
        <p:spPr>
          <a:xfrm>
            <a:off x="5322663" y="2776583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Enter ID Number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4176F-5F73-4BE4-87BD-31FB09587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0" t="9911" r="15200" b="6289"/>
          <a:stretch/>
        </p:blipFill>
        <p:spPr>
          <a:xfrm>
            <a:off x="3236374" y="993346"/>
            <a:ext cx="7873632" cy="519550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472EAEE-F844-4966-9958-B59B1255E5DF}"/>
              </a:ext>
            </a:extLst>
          </p:cNvPr>
          <p:cNvSpPr/>
          <p:nvPr/>
        </p:nvSpPr>
        <p:spPr>
          <a:xfrm>
            <a:off x="6712830" y="1717333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836B43FC-35BE-47C9-B782-B8F82DA0BDD1}"/>
              </a:ext>
            </a:extLst>
          </p:cNvPr>
          <p:cNvSpPr/>
          <p:nvPr/>
        </p:nvSpPr>
        <p:spPr>
          <a:xfrm>
            <a:off x="7817860" y="1744575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188165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501920" y="2316"/>
            <a:ext cx="83612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Account Recovery | Demonstration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C142FB-5525-4BB4-BA74-6C32A6DD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38" y="1301902"/>
            <a:ext cx="6886330" cy="221064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2219D1F-725E-4246-AB88-C12D11D1C593}"/>
              </a:ext>
            </a:extLst>
          </p:cNvPr>
          <p:cNvSpPr/>
          <p:nvPr/>
        </p:nvSpPr>
        <p:spPr>
          <a:xfrm>
            <a:off x="6665893" y="2505202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87229E47-4932-4582-B2C4-45A9D6B3B37E}"/>
              </a:ext>
            </a:extLst>
          </p:cNvPr>
          <p:cNvSpPr/>
          <p:nvPr/>
        </p:nvSpPr>
        <p:spPr>
          <a:xfrm>
            <a:off x="7753028" y="2532444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4F119B-D364-45D1-882E-70BAF0C0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04" y="899384"/>
            <a:ext cx="7028870" cy="527382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23C25A7-20C7-4C5A-AC65-CBC21D40699C}"/>
              </a:ext>
            </a:extLst>
          </p:cNvPr>
          <p:cNvSpPr/>
          <p:nvPr/>
        </p:nvSpPr>
        <p:spPr>
          <a:xfrm>
            <a:off x="4578906" y="4319610"/>
            <a:ext cx="883222" cy="4208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llout: Right Arrow 23">
            <a:extLst>
              <a:ext uri="{FF2B5EF4-FFF2-40B4-BE49-F238E27FC236}">
                <a16:creationId xmlns:a16="http://schemas.microsoft.com/office/drawing/2014/main" id="{6CF859CC-6B40-40C7-A4E2-59BEEE561FF8}"/>
              </a:ext>
            </a:extLst>
          </p:cNvPr>
          <p:cNvSpPr/>
          <p:nvPr/>
        </p:nvSpPr>
        <p:spPr>
          <a:xfrm>
            <a:off x="2910081" y="4201688"/>
            <a:ext cx="1620079" cy="558139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Enter new password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32AD34-BBFB-406A-87E3-2C480919FCB8}"/>
              </a:ext>
            </a:extLst>
          </p:cNvPr>
          <p:cNvSpPr/>
          <p:nvPr/>
        </p:nvSpPr>
        <p:spPr>
          <a:xfrm>
            <a:off x="4560618" y="4828941"/>
            <a:ext cx="1535382" cy="50220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allout: Right Arrow 25">
            <a:extLst>
              <a:ext uri="{FF2B5EF4-FFF2-40B4-BE49-F238E27FC236}">
                <a16:creationId xmlns:a16="http://schemas.microsoft.com/office/drawing/2014/main" id="{0FBFFC3C-0234-4138-9E8B-447A31AC6213}"/>
              </a:ext>
            </a:extLst>
          </p:cNvPr>
          <p:cNvSpPr/>
          <p:nvPr/>
        </p:nvSpPr>
        <p:spPr>
          <a:xfrm>
            <a:off x="2891793" y="4828941"/>
            <a:ext cx="1620079" cy="558139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Confirm password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94C522-1829-47C5-A52D-97FB576C99DF}"/>
              </a:ext>
            </a:extLst>
          </p:cNvPr>
          <p:cNvSpPr/>
          <p:nvPr/>
        </p:nvSpPr>
        <p:spPr>
          <a:xfrm>
            <a:off x="7746414" y="4014492"/>
            <a:ext cx="1188100" cy="13972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219AE3AE-88E2-4D22-939A-C49CA138DFCA}"/>
              </a:ext>
            </a:extLst>
          </p:cNvPr>
          <p:cNvSpPr/>
          <p:nvPr/>
        </p:nvSpPr>
        <p:spPr>
          <a:xfrm>
            <a:off x="9107476" y="4377133"/>
            <a:ext cx="2013212" cy="7955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Answer your security questions</a:t>
            </a:r>
          </a:p>
        </p:txBody>
      </p:sp>
    </p:spTree>
    <p:extLst>
      <p:ext uri="{BB962C8B-B14F-4D97-AF65-F5344CB8AC3E}">
        <p14:creationId xmlns:p14="http://schemas.microsoft.com/office/powerpoint/2010/main" val="39084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501920" y="2316"/>
            <a:ext cx="83612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Account Recovery |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1B7066-B607-43E1-B487-B87DAA253FD0}"/>
              </a:ext>
            </a:extLst>
          </p:cNvPr>
          <p:cNvPicPr/>
          <p:nvPr/>
        </p:nvPicPr>
        <p:blipFill rotWithShape="1">
          <a:blip r:embed="rId2"/>
          <a:srcRect l="13034" t="8837" r="12226" b="11853"/>
          <a:stretch/>
        </p:blipFill>
        <p:spPr>
          <a:xfrm>
            <a:off x="3645736" y="1079468"/>
            <a:ext cx="7680960" cy="50232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9712FC3-45DE-4B7A-B9CE-C2F1E0CC1ADE}"/>
              </a:ext>
            </a:extLst>
          </p:cNvPr>
          <p:cNvSpPr/>
          <p:nvPr/>
        </p:nvSpPr>
        <p:spPr>
          <a:xfrm>
            <a:off x="7426871" y="3218570"/>
            <a:ext cx="883222" cy="4208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CF4A26-FCCF-4F62-A0FC-DC57CD247141}"/>
              </a:ext>
            </a:extLst>
          </p:cNvPr>
          <p:cNvPicPr/>
          <p:nvPr/>
        </p:nvPicPr>
        <p:blipFill rotWithShape="1">
          <a:blip r:embed="rId3"/>
          <a:srcRect l="14569" t="8631" r="14502" b="11759"/>
          <a:stretch/>
        </p:blipFill>
        <p:spPr>
          <a:xfrm>
            <a:off x="3645736" y="1073531"/>
            <a:ext cx="7680960" cy="5029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F95DEF9-D045-45D7-B9A5-CF6924CC0EC7}"/>
              </a:ext>
            </a:extLst>
          </p:cNvPr>
          <p:cNvSpPr/>
          <p:nvPr/>
        </p:nvSpPr>
        <p:spPr>
          <a:xfrm>
            <a:off x="4771923" y="3429000"/>
            <a:ext cx="1069821" cy="86932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F2066D-075C-4F3A-B48C-A1F913D1F683}"/>
              </a:ext>
            </a:extLst>
          </p:cNvPr>
          <p:cNvPicPr/>
          <p:nvPr/>
        </p:nvPicPr>
        <p:blipFill rotWithShape="1">
          <a:blip r:embed="rId4"/>
          <a:srcRect l="12571" t="8862" r="12904" b="11883"/>
          <a:stretch/>
        </p:blipFill>
        <p:spPr>
          <a:xfrm>
            <a:off x="3645736" y="1073531"/>
            <a:ext cx="76809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4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501920" y="2316"/>
            <a:ext cx="83612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Account Recovery | Demonstration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3AD7E2-9291-4FE9-B25C-0A12982F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11924" r="22283" b="31369"/>
          <a:stretch/>
        </p:blipFill>
        <p:spPr>
          <a:xfrm>
            <a:off x="3820845" y="1584711"/>
            <a:ext cx="6988075" cy="3887123"/>
          </a:xfrm>
          <a:prstGeom prst="rect">
            <a:avLst/>
          </a:prstGeom>
        </p:spPr>
      </p:pic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E0D493EB-1B92-4EE2-BB36-824A565A8CEE}"/>
              </a:ext>
            </a:extLst>
          </p:cNvPr>
          <p:cNvSpPr/>
          <p:nvPr/>
        </p:nvSpPr>
        <p:spPr>
          <a:xfrm>
            <a:off x="8067287" y="3606346"/>
            <a:ext cx="1804179" cy="575876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9ED428-18FB-49EF-989F-0EBFD0800695}"/>
              </a:ext>
            </a:extLst>
          </p:cNvPr>
          <p:cNvSpPr/>
          <p:nvPr/>
        </p:nvSpPr>
        <p:spPr>
          <a:xfrm>
            <a:off x="6874067" y="3605544"/>
            <a:ext cx="1159829" cy="5410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C5CFEB-5588-4F17-B277-60C066E12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" b="11092"/>
          <a:stretch/>
        </p:blipFill>
        <p:spPr>
          <a:xfrm>
            <a:off x="2810623" y="1273063"/>
            <a:ext cx="9358254" cy="42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3200" b="1" dirty="0">
                <a:solidFill>
                  <a:srgbClr val="0070C0"/>
                </a:solidFill>
              </a:rPr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9" y="2316"/>
            <a:ext cx="7030181" cy="1325563"/>
          </a:xfrm>
        </p:spPr>
        <p:txBody>
          <a:bodyPr/>
          <a:lstStyle/>
          <a:p>
            <a:r>
              <a:rPr lang="en-PH" dirty="0"/>
              <a:t>Account Recovery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10059"/>
              </p:ext>
            </p:extLst>
          </p:nvPr>
        </p:nvGraphicFramePr>
        <p:xfrm>
          <a:off x="4130923" y="1749057"/>
          <a:ext cx="6757788" cy="380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Were you able to enter the school ID?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481264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Did it show the security questions your setup in the account?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34106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Were you able to setup new password?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  <a:tr h="341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notifies user if information inputted are incorrect or invalid?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923791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shows up to notify that the password change is successful?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94271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Were you able to login using the updated password?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5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10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9" y="2316"/>
            <a:ext cx="7434938" cy="1325563"/>
          </a:xfrm>
        </p:spPr>
        <p:txBody>
          <a:bodyPr/>
          <a:lstStyle/>
          <a:p>
            <a:r>
              <a:rPr lang="en-PH" dirty="0"/>
              <a:t>Create a Case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Familiarize with the input fields (text boxes, dropdown boxes) in the Case page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View the case created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40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790676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Create a Case | Demonstration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319E3-9AA1-4547-8B69-4EA67EE37EC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41CEE-6E81-4237-A74E-8E803B45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62" y="912138"/>
            <a:ext cx="9436104" cy="467179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F008F1D-A618-4C92-A91A-E4F4596A149C}"/>
              </a:ext>
            </a:extLst>
          </p:cNvPr>
          <p:cNvSpPr/>
          <p:nvPr/>
        </p:nvSpPr>
        <p:spPr>
          <a:xfrm>
            <a:off x="6363382" y="995631"/>
            <a:ext cx="958502" cy="4321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5A416575-1559-4E66-A99B-72C00AB25FEF}"/>
              </a:ext>
            </a:extLst>
          </p:cNvPr>
          <p:cNvSpPr/>
          <p:nvPr/>
        </p:nvSpPr>
        <p:spPr>
          <a:xfrm>
            <a:off x="7349655" y="963498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39386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790676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Create a Case | Demonstration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319E3-9AA1-4547-8B69-4EA67EE37EC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5EC33-6835-486B-B1C8-6078F66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7" t="9911" r="747" b="16520"/>
          <a:stretch/>
        </p:blipFill>
        <p:spPr>
          <a:xfrm>
            <a:off x="2810623" y="1069665"/>
            <a:ext cx="9025248" cy="5042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2977C9-3084-44A9-9025-00F2BFB6369E}"/>
              </a:ext>
            </a:extLst>
          </p:cNvPr>
          <p:cNvSpPr/>
          <p:nvPr/>
        </p:nvSpPr>
        <p:spPr>
          <a:xfrm>
            <a:off x="2826965" y="1708500"/>
            <a:ext cx="883222" cy="92782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CBA12ADA-1B0E-4CDE-B3C1-AAC858F8E365}"/>
              </a:ext>
            </a:extLst>
          </p:cNvPr>
          <p:cNvSpPr/>
          <p:nvPr/>
        </p:nvSpPr>
        <p:spPr>
          <a:xfrm>
            <a:off x="3706364" y="1591294"/>
            <a:ext cx="2789441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dropdown box and select category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4C3138-F259-4C8B-9B81-28AAE47E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5" t="9911" r="746" b="15580"/>
          <a:stretch/>
        </p:blipFill>
        <p:spPr>
          <a:xfrm>
            <a:off x="2769060" y="1037450"/>
            <a:ext cx="9108373" cy="510729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7C038CA-BDE0-4728-AD2C-B42160941613}"/>
              </a:ext>
            </a:extLst>
          </p:cNvPr>
          <p:cNvSpPr/>
          <p:nvPr/>
        </p:nvSpPr>
        <p:spPr>
          <a:xfrm>
            <a:off x="10912188" y="1708500"/>
            <a:ext cx="883222" cy="11874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B3EBCBC2-8A74-434C-A36B-81B9C77F2F71}"/>
              </a:ext>
            </a:extLst>
          </p:cNvPr>
          <p:cNvSpPr/>
          <p:nvPr/>
        </p:nvSpPr>
        <p:spPr>
          <a:xfrm>
            <a:off x="8101967" y="1840676"/>
            <a:ext cx="2789440" cy="67534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drop down box and select the priority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06D457-9FBD-4CB1-8618-D30FDCE7E67B}"/>
              </a:ext>
            </a:extLst>
          </p:cNvPr>
          <p:cNvSpPr/>
          <p:nvPr/>
        </p:nvSpPr>
        <p:spPr>
          <a:xfrm>
            <a:off x="2951020" y="5636450"/>
            <a:ext cx="52481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B522A67F-C0DA-4303-A270-3EB4EEAAB5EC}"/>
              </a:ext>
            </a:extLst>
          </p:cNvPr>
          <p:cNvSpPr/>
          <p:nvPr/>
        </p:nvSpPr>
        <p:spPr>
          <a:xfrm>
            <a:off x="3488018" y="5469403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7CF215-772B-4498-8DBD-BE35BE9A5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87" t="7980" r="2109" b="12160"/>
          <a:stretch/>
        </p:blipFill>
        <p:spPr>
          <a:xfrm>
            <a:off x="2837376" y="940922"/>
            <a:ext cx="8792417" cy="52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790676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Create a Case | Demonstration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319E3-9AA1-4547-8B69-4EA67EE37EC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BEFA9-11B5-4B00-9E13-ED40A1FF1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5" t="11245" r="2218" b="6978"/>
          <a:stretch/>
        </p:blipFill>
        <p:spPr>
          <a:xfrm>
            <a:off x="3087498" y="966325"/>
            <a:ext cx="8361217" cy="52490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765E53-4417-4AA2-A7E1-1E2B9ECCA058}"/>
              </a:ext>
            </a:extLst>
          </p:cNvPr>
          <p:cNvSpPr/>
          <p:nvPr/>
        </p:nvSpPr>
        <p:spPr>
          <a:xfrm>
            <a:off x="3327588" y="1955647"/>
            <a:ext cx="5324922" cy="43805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F38294-252B-43E4-AE07-04ACA289EDA9}"/>
              </a:ext>
            </a:extLst>
          </p:cNvPr>
          <p:cNvSpPr/>
          <p:nvPr/>
        </p:nvSpPr>
        <p:spPr>
          <a:xfrm>
            <a:off x="4035150" y="1421964"/>
            <a:ext cx="1293388" cy="39146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01B056-B146-481A-866B-BC24DAEF237D}"/>
              </a:ext>
            </a:extLst>
          </p:cNvPr>
          <p:cNvSpPr/>
          <p:nvPr/>
        </p:nvSpPr>
        <p:spPr>
          <a:xfrm>
            <a:off x="3118312" y="4531259"/>
            <a:ext cx="1896409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93721E4A-00DA-4A8B-9193-B27459E90EEB}"/>
              </a:ext>
            </a:extLst>
          </p:cNvPr>
          <p:cNvSpPr/>
          <p:nvPr/>
        </p:nvSpPr>
        <p:spPr>
          <a:xfrm>
            <a:off x="5026579" y="4398210"/>
            <a:ext cx="2548256" cy="44500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subject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F1323-78AE-4B94-93AE-DC349DBB84DA}"/>
              </a:ext>
            </a:extLst>
          </p:cNvPr>
          <p:cNvSpPr/>
          <p:nvPr/>
        </p:nvSpPr>
        <p:spPr>
          <a:xfrm>
            <a:off x="3075640" y="4939691"/>
            <a:ext cx="1896409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llout: Left Arrow 17">
            <a:extLst>
              <a:ext uri="{FF2B5EF4-FFF2-40B4-BE49-F238E27FC236}">
                <a16:creationId xmlns:a16="http://schemas.microsoft.com/office/drawing/2014/main" id="{69FDCEEA-61C3-4E66-94AC-72FA237132AA}"/>
              </a:ext>
            </a:extLst>
          </p:cNvPr>
          <p:cNvSpPr/>
          <p:nvPr/>
        </p:nvSpPr>
        <p:spPr>
          <a:xfrm>
            <a:off x="4993257" y="4881017"/>
            <a:ext cx="2548255" cy="48934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category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B13C1-73C9-43BF-85DF-103AB05FB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78" b="13670"/>
          <a:stretch/>
        </p:blipFill>
        <p:spPr>
          <a:xfrm>
            <a:off x="3261569" y="6193687"/>
            <a:ext cx="2548257" cy="45143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65E54D2-6F0A-42A7-862E-058C1C0902B4}"/>
              </a:ext>
            </a:extLst>
          </p:cNvPr>
          <p:cNvSpPr/>
          <p:nvPr/>
        </p:nvSpPr>
        <p:spPr>
          <a:xfrm>
            <a:off x="3353009" y="6226709"/>
            <a:ext cx="52481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D81D4F05-E00D-47B7-83B9-53C2E35E49D4}"/>
              </a:ext>
            </a:extLst>
          </p:cNvPr>
          <p:cNvSpPr/>
          <p:nvPr/>
        </p:nvSpPr>
        <p:spPr>
          <a:xfrm>
            <a:off x="3890007" y="6059662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29757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Problem | Case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accent1"/>
                </a:solidFill>
              </a:rPr>
              <a:t>Problem</a:t>
            </a:r>
          </a:p>
          <a:p>
            <a:r>
              <a:rPr lang="en-PH" sz="1800" b="1" dirty="0"/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student\Downloads\GetImage (3).png">
            <a:extLst>
              <a:ext uri="{FF2B5EF4-FFF2-40B4-BE49-F238E27FC236}">
                <a16:creationId xmlns:a16="http://schemas.microsoft.com/office/drawing/2014/main" id="{D45D5232-8514-432C-A412-FC32FCF93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0435"/>
          <a:stretch/>
        </p:blipFill>
        <p:spPr bwMode="auto">
          <a:xfrm>
            <a:off x="3975981" y="1336936"/>
            <a:ext cx="6659432" cy="358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11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790676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Create a Case | Demonstration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319E3-9AA1-4547-8B69-4EA67EE37EC3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312C3-AF47-4807-8DCC-634EFC90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488218"/>
            <a:ext cx="8782050" cy="34099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16C0E6A-7319-4419-AA04-ADBB20C806F8}"/>
              </a:ext>
            </a:extLst>
          </p:cNvPr>
          <p:cNvSpPr/>
          <p:nvPr/>
        </p:nvSpPr>
        <p:spPr>
          <a:xfrm>
            <a:off x="3286734" y="1579528"/>
            <a:ext cx="52481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3DB3D3F7-7375-4BD0-9495-890D6460EF67}"/>
              </a:ext>
            </a:extLst>
          </p:cNvPr>
          <p:cNvSpPr/>
          <p:nvPr/>
        </p:nvSpPr>
        <p:spPr>
          <a:xfrm>
            <a:off x="3823732" y="1412481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3470-F372-4C97-A8B5-2590105A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842842"/>
            <a:ext cx="8316319" cy="549651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23FB220-A096-4E79-9E64-31C616E59E6C}"/>
              </a:ext>
            </a:extLst>
          </p:cNvPr>
          <p:cNvSpPr/>
          <p:nvPr/>
        </p:nvSpPr>
        <p:spPr>
          <a:xfrm>
            <a:off x="3086100" y="5763451"/>
            <a:ext cx="7680366" cy="52265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6E0077AB-1B22-4A67-A676-62CE57600AF5}"/>
              </a:ext>
            </a:extLst>
          </p:cNvPr>
          <p:cNvSpPr/>
          <p:nvPr/>
        </p:nvSpPr>
        <p:spPr>
          <a:xfrm>
            <a:off x="5783580" y="4898168"/>
            <a:ext cx="1337310" cy="840526"/>
          </a:xfrm>
          <a:prstGeom prst="down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1F20"/>
                </a:solidFill>
              </a:rPr>
              <a:t>My created case</a:t>
            </a:r>
          </a:p>
        </p:txBody>
      </p:sp>
    </p:spTree>
    <p:extLst>
      <p:ext uri="{BB962C8B-B14F-4D97-AF65-F5344CB8AC3E}">
        <p14:creationId xmlns:p14="http://schemas.microsoft.com/office/powerpoint/2010/main" val="254716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182" y="2316"/>
            <a:ext cx="7030181" cy="1325563"/>
          </a:xfrm>
        </p:spPr>
        <p:txBody>
          <a:bodyPr/>
          <a:lstStyle/>
          <a:p>
            <a:r>
              <a:rPr lang="en-PH" dirty="0"/>
              <a:t>Create a Case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646800"/>
              </p:ext>
            </p:extLst>
          </p:nvPr>
        </p:nvGraphicFramePr>
        <p:xfrm>
          <a:off x="4130923" y="1441689"/>
          <a:ext cx="6757788" cy="445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81264">
                <a:tc>
                  <a:txBody>
                    <a:bodyPr/>
                    <a:lstStyle/>
                    <a:p>
                      <a:r>
                        <a:rPr lang="en-US" dirty="0"/>
                        <a:t>When the “New Case” button is clicked, does it redirect you to a new case page?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r>
                        <a:rPr lang="en-US" dirty="0"/>
                        <a:t>Were you able to select the nature of the case?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Were you able to select the level of priority?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98715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Were you able to select the category?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0790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Were you able to set-up your own case title?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8477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 cases academic in nature, were you able to select the subject that you are enrolled in?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1722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the case directed to the correct recipient?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7647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notifies user if  information inputted is invalid?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914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5FCD68-9603-4C1C-ACBA-9A67F9C63D85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Create a Case</a:t>
            </a:r>
            <a:endParaRPr lang="en-PH" sz="1600" b="1" dirty="0">
              <a:solidFill>
                <a:srgbClr val="3973A8"/>
              </a:solidFill>
            </a:endParaRP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300977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b="1" dirty="0">
                <a:solidFill>
                  <a:srgbClr val="3973A8"/>
                </a:solidFill>
              </a:rPr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81" y="2316"/>
            <a:ext cx="7434938" cy="1325563"/>
          </a:xfrm>
        </p:spPr>
        <p:txBody>
          <a:bodyPr/>
          <a:lstStyle/>
          <a:p>
            <a:r>
              <a:rPr lang="en-PH" dirty="0"/>
              <a:t>Case Management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on how to view an existing case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on how to add notes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Close a case</a:t>
            </a:r>
          </a:p>
          <a:p>
            <a:pPr marL="1371600" lvl="3" indent="0" algn="just">
              <a:buNone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1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4199747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Add Notes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3200" b="1" dirty="0">
                <a:solidFill>
                  <a:srgbClr val="3973A8"/>
                </a:solidFill>
              </a:rPr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D1D49A-E556-4034-8AFC-71FF31BB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885575"/>
            <a:ext cx="8671997" cy="529138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825E7AE-5F6F-48AD-9E25-A9F1226B10B4}"/>
              </a:ext>
            </a:extLst>
          </p:cNvPr>
          <p:cNvSpPr/>
          <p:nvPr/>
        </p:nvSpPr>
        <p:spPr>
          <a:xfrm>
            <a:off x="10734541" y="5395515"/>
            <a:ext cx="818470" cy="3123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46D8414-CC84-45E8-95E1-EF2602B01C4C}"/>
              </a:ext>
            </a:extLst>
          </p:cNvPr>
          <p:cNvSpPr/>
          <p:nvPr/>
        </p:nvSpPr>
        <p:spPr>
          <a:xfrm>
            <a:off x="8928006" y="5214015"/>
            <a:ext cx="1806535" cy="67534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DDD7C-F463-4A73-88E6-B644EDB8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846259"/>
            <a:ext cx="8850537" cy="54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4199747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Add Notes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3200" b="1" dirty="0">
                <a:solidFill>
                  <a:srgbClr val="3973A8"/>
                </a:solidFill>
              </a:rPr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1F747B-D608-4BED-806D-84ECEC58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48" y="1044840"/>
            <a:ext cx="5772150" cy="50863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B2A6977-8595-4AA7-9FC0-27CF2E916F22}"/>
              </a:ext>
            </a:extLst>
          </p:cNvPr>
          <p:cNvSpPr/>
          <p:nvPr/>
        </p:nvSpPr>
        <p:spPr>
          <a:xfrm>
            <a:off x="4267409" y="5726837"/>
            <a:ext cx="52481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81EF4D96-B7DF-4999-A16F-E2F5CDEE5485}"/>
              </a:ext>
            </a:extLst>
          </p:cNvPr>
          <p:cNvSpPr/>
          <p:nvPr/>
        </p:nvSpPr>
        <p:spPr>
          <a:xfrm>
            <a:off x="4804407" y="5559790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E3F45-D9E3-4743-95B0-8399CF50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66" y="1348080"/>
            <a:ext cx="6410325" cy="496252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1620620-93D1-47E4-AF7B-A5942C11E842}"/>
              </a:ext>
            </a:extLst>
          </p:cNvPr>
          <p:cNvSpPr/>
          <p:nvPr/>
        </p:nvSpPr>
        <p:spPr>
          <a:xfrm>
            <a:off x="4115367" y="5555409"/>
            <a:ext cx="2461166" cy="72269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526651-74C3-4622-B63A-82BB5DEE7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87" y="1953752"/>
            <a:ext cx="5191125" cy="43243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424983F-2940-46A8-8127-DB5C22ADA5B4}"/>
              </a:ext>
            </a:extLst>
          </p:cNvPr>
          <p:cNvSpPr/>
          <p:nvPr/>
        </p:nvSpPr>
        <p:spPr>
          <a:xfrm>
            <a:off x="4112680" y="5422490"/>
            <a:ext cx="4007191" cy="72269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4055369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See all Notes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3200" b="1" dirty="0">
                <a:solidFill>
                  <a:srgbClr val="3973A8"/>
                </a:solidFill>
              </a:rPr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C7ED97-45B8-4F7C-A983-71569623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885575"/>
            <a:ext cx="8671997" cy="52913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D584268-D29B-4503-A3CD-9761549E7EA4}"/>
              </a:ext>
            </a:extLst>
          </p:cNvPr>
          <p:cNvSpPr/>
          <p:nvPr/>
        </p:nvSpPr>
        <p:spPr>
          <a:xfrm>
            <a:off x="10722349" y="5176059"/>
            <a:ext cx="818470" cy="3123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E8739905-7B9E-4EA7-9E49-3291E6E60DBC}"/>
              </a:ext>
            </a:extLst>
          </p:cNvPr>
          <p:cNvSpPr/>
          <p:nvPr/>
        </p:nvSpPr>
        <p:spPr>
          <a:xfrm>
            <a:off x="8915814" y="4994559"/>
            <a:ext cx="1806535" cy="67534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1A472-B6BD-4526-95EA-09E7CB8E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97" y="858012"/>
            <a:ext cx="6367965" cy="53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3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4199747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Add Notes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3200" b="1" dirty="0">
                <a:solidFill>
                  <a:srgbClr val="3973A8"/>
                </a:solidFill>
              </a:rPr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88F04-D6F5-454B-9C9C-B9091B7B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18" y="824087"/>
            <a:ext cx="6591300" cy="55340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32FCFC1-1149-4683-8213-DF3F46F9002A}"/>
              </a:ext>
            </a:extLst>
          </p:cNvPr>
          <p:cNvSpPr/>
          <p:nvPr/>
        </p:nvSpPr>
        <p:spPr>
          <a:xfrm>
            <a:off x="4100718" y="3133345"/>
            <a:ext cx="898765" cy="381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A4FBB8A0-3E2E-414F-BD48-8AA27FDDDC6B}"/>
              </a:ext>
            </a:extLst>
          </p:cNvPr>
          <p:cNvSpPr/>
          <p:nvPr/>
        </p:nvSpPr>
        <p:spPr>
          <a:xfrm>
            <a:off x="5011671" y="3011662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30193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4199747" y="2316"/>
            <a:ext cx="7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Close Case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3200" b="1" dirty="0">
                <a:solidFill>
                  <a:srgbClr val="3973A8"/>
                </a:solidFill>
              </a:rPr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07186-65A3-444A-80BE-87DD2A89BC47}"/>
              </a:ext>
            </a:extLst>
          </p:cNvPr>
          <p:cNvSpPr/>
          <p:nvPr/>
        </p:nvSpPr>
        <p:spPr>
          <a:xfrm>
            <a:off x="4393864" y="3197315"/>
            <a:ext cx="79217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88439D78-3945-4730-A310-12C603859945}"/>
              </a:ext>
            </a:extLst>
          </p:cNvPr>
          <p:cNvSpPr/>
          <p:nvPr/>
        </p:nvSpPr>
        <p:spPr>
          <a:xfrm>
            <a:off x="5198222" y="3030268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A1CF35-4C74-4058-9B7A-6D07EE7E9185}"/>
              </a:ext>
            </a:extLst>
          </p:cNvPr>
          <p:cNvPicPr/>
          <p:nvPr/>
        </p:nvPicPr>
        <p:blipFill rotWithShape="1">
          <a:blip r:embed="rId2"/>
          <a:srcRect l="24564" t="8313" r="1591" b="13238"/>
          <a:stretch/>
        </p:blipFill>
        <p:spPr>
          <a:xfrm>
            <a:off x="3901444" y="1327879"/>
            <a:ext cx="6595863" cy="43910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2C7CB48-3360-4A8F-AFED-5F25430803BD}"/>
              </a:ext>
            </a:extLst>
          </p:cNvPr>
          <p:cNvSpPr/>
          <p:nvPr/>
        </p:nvSpPr>
        <p:spPr>
          <a:xfrm>
            <a:off x="4584401" y="3056789"/>
            <a:ext cx="524810" cy="3356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D0C612A5-3DDC-4FA3-9C15-B46AD556ED1E}"/>
              </a:ext>
            </a:extLst>
          </p:cNvPr>
          <p:cNvSpPr/>
          <p:nvPr/>
        </p:nvSpPr>
        <p:spPr>
          <a:xfrm>
            <a:off x="5121399" y="2889742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AFB17E-6FBB-475C-A7ED-5EBF57F855D5}"/>
              </a:ext>
            </a:extLst>
          </p:cNvPr>
          <p:cNvPicPr/>
          <p:nvPr/>
        </p:nvPicPr>
        <p:blipFill rotWithShape="1">
          <a:blip r:embed="rId3"/>
          <a:srcRect l="24787" t="8423" r="1777" b="11668"/>
          <a:stretch/>
        </p:blipFill>
        <p:spPr>
          <a:xfrm>
            <a:off x="3913631" y="1303733"/>
            <a:ext cx="6583668" cy="441517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39F5D70-DF04-422F-A736-54C0A06D377D}"/>
              </a:ext>
            </a:extLst>
          </p:cNvPr>
          <p:cNvSpPr/>
          <p:nvPr/>
        </p:nvSpPr>
        <p:spPr>
          <a:xfrm>
            <a:off x="4100718" y="1328929"/>
            <a:ext cx="398893" cy="381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llout: Left Arrow 23">
            <a:extLst>
              <a:ext uri="{FF2B5EF4-FFF2-40B4-BE49-F238E27FC236}">
                <a16:creationId xmlns:a16="http://schemas.microsoft.com/office/drawing/2014/main" id="{AEA57DC8-84BF-44BA-A6B0-EFECBC2A4648}"/>
              </a:ext>
            </a:extLst>
          </p:cNvPr>
          <p:cNvSpPr/>
          <p:nvPr/>
        </p:nvSpPr>
        <p:spPr>
          <a:xfrm>
            <a:off x="4511799" y="1207246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82F76-178A-4D26-B12F-351B8008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997" y="882054"/>
            <a:ext cx="8685256" cy="530184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9DD4D82-05CE-4743-924D-BC15725EFF17}"/>
              </a:ext>
            </a:extLst>
          </p:cNvPr>
          <p:cNvSpPr/>
          <p:nvPr/>
        </p:nvSpPr>
        <p:spPr>
          <a:xfrm>
            <a:off x="3040014" y="5730241"/>
            <a:ext cx="8438107" cy="381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12" y="2316"/>
            <a:ext cx="8133634" cy="1325563"/>
          </a:xfrm>
        </p:spPr>
        <p:txBody>
          <a:bodyPr/>
          <a:lstStyle/>
          <a:p>
            <a:r>
              <a:rPr lang="en-PH" dirty="0"/>
              <a:t>Case Management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0951"/>
              </p:ext>
            </p:extLst>
          </p:nvPr>
        </p:nvGraphicFramePr>
        <p:xfrm>
          <a:off x="3917167" y="1983180"/>
          <a:ext cx="6757788" cy="233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you able to view the details of the case?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94964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you able to add notes or reply to a case?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057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r>
                        <a:rPr lang="en-US" dirty="0"/>
                        <a:t>Are the case notes stamped with date and time?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96791"/>
                  </a:ext>
                </a:extLst>
              </a:tr>
              <a:tr h="407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you able to close the case?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3267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2A1F64-3887-45A8-8B4B-6DA02E76BF4C}"/>
              </a:ext>
            </a:extLst>
          </p:cNvPr>
          <p:cNvSpPr txBox="1">
            <a:spLocks/>
          </p:cNvSpPr>
          <p:nvPr/>
        </p:nvSpPr>
        <p:spPr>
          <a:xfrm>
            <a:off x="0" y="324202"/>
            <a:ext cx="2612566" cy="65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b="1" dirty="0">
                <a:solidFill>
                  <a:srgbClr val="3973A8"/>
                </a:solidFill>
              </a:rPr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177326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186" y="2316"/>
            <a:ext cx="7434938" cy="1325563"/>
          </a:xfrm>
        </p:spPr>
        <p:txBody>
          <a:bodyPr/>
          <a:lstStyle/>
          <a:p>
            <a:r>
              <a:rPr lang="en-PH" dirty="0"/>
              <a:t>Show all Cases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See all the cases regardless if it’s closed or not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the case you want to see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2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2212AF-4DE8-49E7-A63B-CE59E99ABF86}"/>
              </a:ext>
            </a:extLst>
          </p:cNvPr>
          <p:cNvSpPr txBox="1"/>
          <p:nvPr/>
        </p:nvSpPr>
        <p:spPr>
          <a:xfrm>
            <a:off x="5976732" y="1328856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 MEETING = 1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1621A-A0F7-4F72-99F6-5936F761A432}"/>
              </a:ext>
            </a:extLst>
          </p:cNvPr>
          <p:cNvSpPr txBox="1"/>
          <p:nvPr/>
        </p:nvSpPr>
        <p:spPr>
          <a:xfrm>
            <a:off x="4783360" y="1869013"/>
            <a:ext cx="5332190" cy="37856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Case ID # : ___________        Date Created: 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Nature:      ___________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Category:  ___________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Sub- Category : _______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     Date Closed:  _____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DEE02B3-E230-40C7-B009-911E9AB93294}"/>
              </a:ext>
            </a:extLst>
          </p:cNvPr>
          <p:cNvSpPr/>
          <p:nvPr/>
        </p:nvSpPr>
        <p:spPr>
          <a:xfrm>
            <a:off x="5082699" y="3203893"/>
            <a:ext cx="4785519" cy="1036637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DATE / TIME / USER ID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A032D7-DF60-441C-8456-4B64F2FDD04E}"/>
              </a:ext>
            </a:extLst>
          </p:cNvPr>
          <p:cNvSpPr/>
          <p:nvPr/>
        </p:nvSpPr>
        <p:spPr>
          <a:xfrm flipH="1">
            <a:off x="5099861" y="4147922"/>
            <a:ext cx="4785519" cy="1036637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DATE / TIME USER 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2D4E1-7FB4-492B-A5ED-6D2B541D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68" y="3031123"/>
            <a:ext cx="1847711" cy="1847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AEE772-6F90-47E2-B726-99A2516574EC}"/>
              </a:ext>
            </a:extLst>
          </p:cNvPr>
          <p:cNvSpPr txBox="1"/>
          <p:nvPr/>
        </p:nvSpPr>
        <p:spPr>
          <a:xfrm>
            <a:off x="3233050" y="4743529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9D4ED-1E99-4250-9A7E-774C1E75DC42}"/>
              </a:ext>
            </a:extLst>
          </p:cNvPr>
          <p:cNvSpPr txBox="1"/>
          <p:nvPr/>
        </p:nvSpPr>
        <p:spPr>
          <a:xfrm>
            <a:off x="10212041" y="4696744"/>
            <a:ext cx="124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Faculty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A19515-DD7B-4C2B-8E58-78C9E5EAC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638" y="3206369"/>
            <a:ext cx="1555547" cy="15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910990" y="2316"/>
            <a:ext cx="7543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Show all Cases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8841E-852B-4DC2-942A-15901B766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997" y="882054"/>
            <a:ext cx="8685256" cy="53018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544746-0C9E-45D7-A3F2-65EC39E094CF}"/>
              </a:ext>
            </a:extLst>
          </p:cNvPr>
          <p:cNvSpPr/>
          <p:nvPr/>
        </p:nvSpPr>
        <p:spPr>
          <a:xfrm>
            <a:off x="3673998" y="926593"/>
            <a:ext cx="398893" cy="381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ADF8D5B7-C48B-47FF-9434-12EBDEC63432}"/>
              </a:ext>
            </a:extLst>
          </p:cNvPr>
          <p:cNvSpPr/>
          <p:nvPr/>
        </p:nvSpPr>
        <p:spPr>
          <a:xfrm>
            <a:off x="4085079" y="804910"/>
            <a:ext cx="1463044" cy="675345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5CB1A4-E96E-4293-8A3F-F6D4D84939DC}"/>
              </a:ext>
            </a:extLst>
          </p:cNvPr>
          <p:cNvSpPr/>
          <p:nvPr/>
        </p:nvSpPr>
        <p:spPr>
          <a:xfrm>
            <a:off x="2661334" y="3123854"/>
            <a:ext cx="8914908" cy="161883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5B38A9-F234-45C7-A3B6-A9DFFD60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76" y="821450"/>
            <a:ext cx="8900971" cy="542304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EA9F13-4210-4C3E-88AE-314514F9BF3F}"/>
              </a:ext>
            </a:extLst>
          </p:cNvPr>
          <p:cNvSpPr/>
          <p:nvPr/>
        </p:nvSpPr>
        <p:spPr>
          <a:xfrm>
            <a:off x="2776171" y="4717946"/>
            <a:ext cx="8914908" cy="161883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910990" y="2316"/>
            <a:ext cx="7543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Show all Cases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2F15E8-A11D-4D88-8164-9A8A0697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6" y="2836354"/>
            <a:ext cx="9318561" cy="11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4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119" y="2316"/>
            <a:ext cx="7030181" cy="1325563"/>
          </a:xfrm>
        </p:spPr>
        <p:txBody>
          <a:bodyPr/>
          <a:lstStyle/>
          <a:p>
            <a:r>
              <a:rPr lang="en-PH" dirty="0"/>
              <a:t>Show all Cases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16500"/>
              </p:ext>
            </p:extLst>
          </p:nvPr>
        </p:nvGraphicFramePr>
        <p:xfrm>
          <a:off x="4130923" y="1989687"/>
          <a:ext cx="6757788" cy="283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homepage, were you able to see the cases you need to answer?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76936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the “profile” button is clicked, were you able to see the cases (close and open) you created?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your able to experience on how to filter the cases you want to see?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1285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3B003E-7F8A-493C-99F4-2C1049E2F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220903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9" y="2316"/>
            <a:ext cx="7434938" cy="1325563"/>
          </a:xfrm>
        </p:spPr>
        <p:txBody>
          <a:bodyPr/>
          <a:lstStyle/>
          <a:p>
            <a:r>
              <a:rPr lang="en-PH" dirty="0"/>
              <a:t>Import to Database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57240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the import to database page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Experience on how to import the CSV file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0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D45BA-E424-4060-B451-7EC75DD7491C}"/>
              </a:ext>
            </a:extLst>
          </p:cNvPr>
          <p:cNvPicPr/>
          <p:nvPr/>
        </p:nvPicPr>
        <p:blipFill rotWithShape="1">
          <a:blip r:embed="rId2"/>
          <a:srcRect t="8435" r="2189" b="6653"/>
          <a:stretch/>
        </p:blipFill>
        <p:spPr bwMode="auto">
          <a:xfrm>
            <a:off x="2810623" y="1010983"/>
            <a:ext cx="9127760" cy="516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83CEB06-26C9-4525-AA62-EEEBBE6D3753}"/>
              </a:ext>
            </a:extLst>
          </p:cNvPr>
          <p:cNvSpPr/>
          <p:nvPr/>
        </p:nvSpPr>
        <p:spPr>
          <a:xfrm>
            <a:off x="6096000" y="1046843"/>
            <a:ext cx="1235830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6C3453B6-0B5A-4E5E-B640-2A7DFD39BE7F}"/>
              </a:ext>
            </a:extLst>
          </p:cNvPr>
          <p:cNvSpPr/>
          <p:nvPr/>
        </p:nvSpPr>
        <p:spPr>
          <a:xfrm>
            <a:off x="7385338" y="1046843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1F2066-0B1C-421B-963C-E03B5883AD92}"/>
              </a:ext>
            </a:extLst>
          </p:cNvPr>
          <p:cNvPicPr/>
          <p:nvPr/>
        </p:nvPicPr>
        <p:blipFill rotWithShape="1">
          <a:blip r:embed="rId3"/>
          <a:srcRect l="25186" t="8247" r="1580" b="6092"/>
          <a:stretch/>
        </p:blipFill>
        <p:spPr bwMode="auto">
          <a:xfrm>
            <a:off x="3519542" y="1008110"/>
            <a:ext cx="6388745" cy="516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13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3EAF2-55C3-46C0-8AD1-5E1C262C92C1}"/>
              </a:ext>
            </a:extLst>
          </p:cNvPr>
          <p:cNvPicPr/>
          <p:nvPr/>
        </p:nvPicPr>
        <p:blipFill rotWithShape="1">
          <a:blip r:embed="rId2"/>
          <a:srcRect l="25290" t="8248" r="1566" b="28563"/>
          <a:stretch/>
        </p:blipFill>
        <p:spPr bwMode="auto">
          <a:xfrm>
            <a:off x="3596640" y="1327879"/>
            <a:ext cx="8038146" cy="4025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1061886-E9EB-44BA-BE9F-5E05D7AFD5DF}"/>
              </a:ext>
            </a:extLst>
          </p:cNvPr>
          <p:cNvSpPr/>
          <p:nvPr/>
        </p:nvSpPr>
        <p:spPr>
          <a:xfrm>
            <a:off x="3613002" y="4001294"/>
            <a:ext cx="1970933" cy="137792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allout: Down Arrow 23">
            <a:extLst>
              <a:ext uri="{FF2B5EF4-FFF2-40B4-BE49-F238E27FC236}">
                <a16:creationId xmlns:a16="http://schemas.microsoft.com/office/drawing/2014/main" id="{7C88BFF5-CA64-4C8D-B094-DE7DEA33A3DA}"/>
              </a:ext>
            </a:extLst>
          </p:cNvPr>
          <p:cNvSpPr/>
          <p:nvPr/>
        </p:nvSpPr>
        <p:spPr>
          <a:xfrm>
            <a:off x="3952558" y="3053279"/>
            <a:ext cx="1341912" cy="877917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Importing data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E6DD0C-27EF-488A-AC85-195190475447}"/>
              </a:ext>
            </a:extLst>
          </p:cNvPr>
          <p:cNvSpPr/>
          <p:nvPr/>
        </p:nvSpPr>
        <p:spPr>
          <a:xfrm>
            <a:off x="7534656" y="3972536"/>
            <a:ext cx="2353056" cy="125389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827252D4-C499-4011-A21E-F0D0F0EA5C24}"/>
              </a:ext>
            </a:extLst>
          </p:cNvPr>
          <p:cNvSpPr/>
          <p:nvPr/>
        </p:nvSpPr>
        <p:spPr>
          <a:xfrm>
            <a:off x="8130243" y="3056379"/>
            <a:ext cx="1341912" cy="877917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CSV format</a:t>
            </a:r>
          </a:p>
        </p:txBody>
      </p:sp>
    </p:spTree>
    <p:extLst>
      <p:ext uri="{BB962C8B-B14F-4D97-AF65-F5344CB8AC3E}">
        <p14:creationId xmlns:p14="http://schemas.microsoft.com/office/powerpoint/2010/main" val="35059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3" grpId="0" animBg="1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77E2-BF77-41C5-BF3C-894B966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22" y="2441448"/>
            <a:ext cx="7459909" cy="159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87E90-9441-4D0C-89CF-B9923C96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46" y="921129"/>
            <a:ext cx="8002859" cy="57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BE63A-963B-4820-98BC-9BCC0F8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89" y="1724200"/>
            <a:ext cx="7781925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0C55D-68D5-4A68-809E-CACD36F9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410" y="1005426"/>
            <a:ext cx="6707881" cy="5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D7AE7-C48B-4257-A1C8-49A5E177097E}"/>
              </a:ext>
            </a:extLst>
          </p:cNvPr>
          <p:cNvPicPr/>
          <p:nvPr/>
        </p:nvPicPr>
        <p:blipFill rotWithShape="1">
          <a:blip r:embed="rId2"/>
          <a:srcRect l="24870" t="8625" r="2002" b="18261"/>
          <a:stretch/>
        </p:blipFill>
        <p:spPr bwMode="auto">
          <a:xfrm>
            <a:off x="2992582" y="999744"/>
            <a:ext cx="8698087" cy="5177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4578E7A4-F29C-45CE-915E-CD8D068584AB}"/>
              </a:ext>
            </a:extLst>
          </p:cNvPr>
          <p:cNvSpPr/>
          <p:nvPr/>
        </p:nvSpPr>
        <p:spPr>
          <a:xfrm>
            <a:off x="5010435" y="4186140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74607D-2FDE-4E2D-9249-017E4CCF60FE}"/>
              </a:ext>
            </a:extLst>
          </p:cNvPr>
          <p:cNvSpPr/>
          <p:nvPr/>
        </p:nvSpPr>
        <p:spPr>
          <a:xfrm>
            <a:off x="3145537" y="4306001"/>
            <a:ext cx="1841150" cy="3113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CE34C9-3449-47D6-BACC-95181353898D}"/>
              </a:ext>
            </a:extLst>
          </p:cNvPr>
          <p:cNvPicPr/>
          <p:nvPr/>
        </p:nvPicPr>
        <p:blipFill rotWithShape="1">
          <a:blip r:embed="rId3"/>
          <a:srcRect l="25716" t="9564" r="15165" b="29335"/>
          <a:stretch/>
        </p:blipFill>
        <p:spPr bwMode="auto">
          <a:xfrm>
            <a:off x="3077927" y="1060704"/>
            <a:ext cx="8361216" cy="501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0AD4BC9-CB21-48C6-BD3F-46B189C3E621}"/>
              </a:ext>
            </a:extLst>
          </p:cNvPr>
          <p:cNvSpPr/>
          <p:nvPr/>
        </p:nvSpPr>
        <p:spPr>
          <a:xfrm>
            <a:off x="4602905" y="3200794"/>
            <a:ext cx="944868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llout: Left Arrow 17">
            <a:extLst>
              <a:ext uri="{FF2B5EF4-FFF2-40B4-BE49-F238E27FC236}">
                <a16:creationId xmlns:a16="http://schemas.microsoft.com/office/drawing/2014/main" id="{84963B28-3356-4317-B864-46CFF2D9F7C4}"/>
              </a:ext>
            </a:extLst>
          </p:cNvPr>
          <p:cNvSpPr/>
          <p:nvPr/>
        </p:nvSpPr>
        <p:spPr>
          <a:xfrm>
            <a:off x="5601281" y="3200794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26115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237219" y="2316"/>
            <a:ext cx="869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Import to Database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59DE92-AB81-40B8-B739-EC37EB82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4" y="1095375"/>
            <a:ext cx="8334375" cy="46672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A5BFD11-C2F0-454D-BF01-E16C1FA33F77}"/>
              </a:ext>
            </a:extLst>
          </p:cNvPr>
          <p:cNvSpPr/>
          <p:nvPr/>
        </p:nvSpPr>
        <p:spPr>
          <a:xfrm>
            <a:off x="4712537" y="3028209"/>
            <a:ext cx="1728413" cy="32072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allout: Left Arrow 24">
            <a:extLst>
              <a:ext uri="{FF2B5EF4-FFF2-40B4-BE49-F238E27FC236}">
                <a16:creationId xmlns:a16="http://schemas.microsoft.com/office/drawing/2014/main" id="{A50E6D93-60A7-4137-B4DD-470CD205AB5A}"/>
              </a:ext>
            </a:extLst>
          </p:cNvPr>
          <p:cNvSpPr/>
          <p:nvPr/>
        </p:nvSpPr>
        <p:spPr>
          <a:xfrm>
            <a:off x="6487096" y="2932192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Choose this file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1242AE-388A-498A-830C-F75BC9061117}"/>
              </a:ext>
            </a:extLst>
          </p:cNvPr>
          <p:cNvSpPr/>
          <p:nvPr/>
        </p:nvSpPr>
        <p:spPr>
          <a:xfrm>
            <a:off x="7461929" y="5096650"/>
            <a:ext cx="944868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15A2FC7C-8DDA-4E85-AEF4-D9A810527405}"/>
              </a:ext>
            </a:extLst>
          </p:cNvPr>
          <p:cNvSpPr/>
          <p:nvPr/>
        </p:nvSpPr>
        <p:spPr>
          <a:xfrm>
            <a:off x="8460305" y="5096650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05018-D05B-4DE0-9E0B-7968574F9DCD}"/>
              </a:ext>
            </a:extLst>
          </p:cNvPr>
          <p:cNvPicPr/>
          <p:nvPr/>
        </p:nvPicPr>
        <p:blipFill rotWithShape="1">
          <a:blip r:embed="rId3"/>
          <a:srcRect l="25293" t="9185" r="16216" b="5688"/>
          <a:stretch/>
        </p:blipFill>
        <p:spPr bwMode="auto">
          <a:xfrm>
            <a:off x="3573906" y="1121267"/>
            <a:ext cx="6856091" cy="4939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2EA5BCF-E89F-464C-827A-3382444FB640}"/>
              </a:ext>
            </a:extLst>
          </p:cNvPr>
          <p:cNvSpPr/>
          <p:nvPr/>
        </p:nvSpPr>
        <p:spPr>
          <a:xfrm>
            <a:off x="4822361" y="2493658"/>
            <a:ext cx="944868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FC0A4C9D-9977-4CBC-981D-A631685DE9DE}"/>
              </a:ext>
            </a:extLst>
          </p:cNvPr>
          <p:cNvSpPr/>
          <p:nvPr/>
        </p:nvSpPr>
        <p:spPr>
          <a:xfrm>
            <a:off x="5820737" y="2493658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49A452-F2A6-4A2A-B327-CFF41D34D091}"/>
              </a:ext>
            </a:extLst>
          </p:cNvPr>
          <p:cNvPicPr/>
          <p:nvPr/>
        </p:nvPicPr>
        <p:blipFill rotWithShape="1">
          <a:blip r:embed="rId4"/>
          <a:srcRect l="25184" t="9000" r="15683" b="12270"/>
          <a:stretch/>
        </p:blipFill>
        <p:spPr bwMode="auto">
          <a:xfrm>
            <a:off x="3573906" y="1095375"/>
            <a:ext cx="6614813" cy="4965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801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0B819-4CB4-4AF2-AFB1-B5ECAB2A8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66743"/>
            <a:ext cx="2019300" cy="1903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70167-3F57-419B-95E2-2CEA96DA7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6" y="4673603"/>
            <a:ext cx="1409563" cy="1409563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749182FA-E69C-4926-B8BD-4F47C75D5B07}"/>
              </a:ext>
            </a:extLst>
          </p:cNvPr>
          <p:cNvSpPr/>
          <p:nvPr/>
        </p:nvSpPr>
        <p:spPr>
          <a:xfrm rot="922271">
            <a:off x="5405409" y="2295226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89A55-D5B3-456C-AC60-CEB6470B3DF3}"/>
              </a:ext>
            </a:extLst>
          </p:cNvPr>
          <p:cNvSpPr/>
          <p:nvPr/>
        </p:nvSpPr>
        <p:spPr>
          <a:xfrm rot="1570869">
            <a:off x="4256378" y="1713854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EAEDF-A497-46E4-AC5F-81F85C696941}"/>
              </a:ext>
            </a:extLst>
          </p:cNvPr>
          <p:cNvSpPr/>
          <p:nvPr/>
        </p:nvSpPr>
        <p:spPr>
          <a:xfrm rot="19917605">
            <a:off x="9216998" y="1656704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456A0B-66AA-453A-87CB-2EFBDAA61891}"/>
              </a:ext>
            </a:extLst>
          </p:cNvPr>
          <p:cNvSpPr/>
          <p:nvPr/>
        </p:nvSpPr>
        <p:spPr>
          <a:xfrm rot="975265">
            <a:off x="4528074" y="3222983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91951-A378-416B-8F0D-E408A6EAFBC3}"/>
              </a:ext>
            </a:extLst>
          </p:cNvPr>
          <p:cNvSpPr/>
          <p:nvPr/>
        </p:nvSpPr>
        <p:spPr>
          <a:xfrm rot="20872910">
            <a:off x="9057520" y="3172939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4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1F95F59-CA77-4EF6-A1FF-A59ECF2C6349}"/>
              </a:ext>
            </a:extLst>
          </p:cNvPr>
          <p:cNvSpPr/>
          <p:nvPr/>
        </p:nvSpPr>
        <p:spPr>
          <a:xfrm flipV="1">
            <a:off x="6994056" y="3419648"/>
            <a:ext cx="416335" cy="1200947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F11AE7E-1C54-4F7F-A0CD-3B8A7952D1BD}"/>
              </a:ext>
            </a:extLst>
          </p:cNvPr>
          <p:cNvSpPr/>
          <p:nvPr/>
        </p:nvSpPr>
        <p:spPr>
          <a:xfrm>
            <a:off x="7529704" y="3451665"/>
            <a:ext cx="416335" cy="1200947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55E65-5D2F-4695-B559-F9C5E1D86E73}"/>
              </a:ext>
            </a:extLst>
          </p:cNvPr>
          <p:cNvSpPr txBox="1"/>
          <p:nvPr/>
        </p:nvSpPr>
        <p:spPr>
          <a:xfrm>
            <a:off x="5941891" y="3699801"/>
            <a:ext cx="122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Request</a:t>
            </a:r>
          </a:p>
          <a:p>
            <a:pPr algn="r"/>
            <a:r>
              <a:rPr lang="en-US" sz="2400" b="1" dirty="0"/>
              <a:t>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BE2EB-7A68-4DDB-81DE-55AC47E4BB75}"/>
              </a:ext>
            </a:extLst>
          </p:cNvPr>
          <p:cNvSpPr txBox="1"/>
          <p:nvPr/>
        </p:nvSpPr>
        <p:spPr>
          <a:xfrm>
            <a:off x="7791829" y="3690074"/>
            <a:ext cx="105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View</a:t>
            </a:r>
          </a:p>
          <a:p>
            <a:r>
              <a:rPr lang="en-US" sz="2400" b="1" dirty="0"/>
              <a:t>Report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E37337F-4D4C-46EE-B4DB-EF3696B21603}"/>
              </a:ext>
            </a:extLst>
          </p:cNvPr>
          <p:cNvSpPr/>
          <p:nvPr/>
        </p:nvSpPr>
        <p:spPr>
          <a:xfrm rot="20677729" flipH="1">
            <a:off x="8283318" y="2233924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26E41769-72F3-48CF-8AF4-37E5C9EAF484}"/>
              </a:ext>
            </a:extLst>
          </p:cNvPr>
          <p:cNvSpPr/>
          <p:nvPr/>
        </p:nvSpPr>
        <p:spPr>
          <a:xfrm rot="2149386">
            <a:off x="5405410" y="962055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9D2D5910-E2C1-4AEC-9A39-2DF33292AF5F}"/>
              </a:ext>
            </a:extLst>
          </p:cNvPr>
          <p:cNvSpPr/>
          <p:nvPr/>
        </p:nvSpPr>
        <p:spPr>
          <a:xfrm rot="19002691" flipH="1">
            <a:off x="8212068" y="900753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983" y="2316"/>
            <a:ext cx="7607399" cy="1325563"/>
          </a:xfrm>
        </p:spPr>
        <p:txBody>
          <a:bodyPr/>
          <a:lstStyle/>
          <a:p>
            <a:r>
              <a:rPr lang="en-PH" dirty="0"/>
              <a:t>Import to Database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20795"/>
              </p:ext>
            </p:extLst>
          </p:nvPr>
        </p:nvGraphicFramePr>
        <p:xfrm>
          <a:off x="4130923" y="1989687"/>
          <a:ext cx="6757788" cy="316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the “user management and Import” button is clicked, does it proceed you to the importing page?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download a CSV file format?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298702"/>
                  </a:ext>
                </a:extLst>
              </a:tr>
              <a:tr h="481264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import a CSV file to the database?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r>
                        <a:rPr lang="en-US" dirty="0"/>
                        <a:t>Are the imported file showing correctly on the database?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3B003E-7F8A-493C-99F4-2C1049E2F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22567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365" y="2316"/>
            <a:ext cx="7434938" cy="1325563"/>
          </a:xfrm>
        </p:spPr>
        <p:txBody>
          <a:bodyPr/>
          <a:lstStyle/>
          <a:p>
            <a:r>
              <a:rPr lang="en-PH" dirty="0"/>
              <a:t>Generate Report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with generate report page 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Experience generating a report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46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14AD0-7526-4A08-8E76-0F8D536B4625}"/>
              </a:ext>
            </a:extLst>
          </p:cNvPr>
          <p:cNvPicPr/>
          <p:nvPr/>
        </p:nvPicPr>
        <p:blipFill rotWithShape="1">
          <a:blip r:embed="rId2"/>
          <a:srcRect t="8435" r="2189" b="6653"/>
          <a:stretch/>
        </p:blipFill>
        <p:spPr bwMode="auto">
          <a:xfrm>
            <a:off x="2915398" y="1008110"/>
            <a:ext cx="9127760" cy="516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B029F56-CD12-49DA-AEE9-D65BE1C78C63}"/>
              </a:ext>
            </a:extLst>
          </p:cNvPr>
          <p:cNvSpPr/>
          <p:nvPr/>
        </p:nvSpPr>
        <p:spPr>
          <a:xfrm>
            <a:off x="7410450" y="1065893"/>
            <a:ext cx="588130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allout: Left Arrow 28">
            <a:extLst>
              <a:ext uri="{FF2B5EF4-FFF2-40B4-BE49-F238E27FC236}">
                <a16:creationId xmlns:a16="http://schemas.microsoft.com/office/drawing/2014/main" id="{967FD58C-1133-4805-BE29-089E7EC8D8B8}"/>
              </a:ext>
            </a:extLst>
          </p:cNvPr>
          <p:cNvSpPr/>
          <p:nvPr/>
        </p:nvSpPr>
        <p:spPr>
          <a:xfrm>
            <a:off x="8052088" y="1065893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B1BB72-BF5B-4395-8DCC-1750C3D0BB9E}"/>
              </a:ext>
            </a:extLst>
          </p:cNvPr>
          <p:cNvPicPr/>
          <p:nvPr/>
        </p:nvPicPr>
        <p:blipFill rotWithShape="1">
          <a:blip r:embed="rId3"/>
          <a:srcRect l="24663" t="8247" r="19283" b="12278"/>
          <a:stretch/>
        </p:blipFill>
        <p:spPr bwMode="auto">
          <a:xfrm>
            <a:off x="3143250" y="1008110"/>
            <a:ext cx="7143749" cy="516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F26AD5B-E6EF-4CD7-9B61-BD7498BC7241}"/>
              </a:ext>
            </a:extLst>
          </p:cNvPr>
          <p:cNvSpPr/>
          <p:nvPr/>
        </p:nvSpPr>
        <p:spPr>
          <a:xfrm>
            <a:off x="3295609" y="2246993"/>
            <a:ext cx="588130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1AA2FCAC-103F-4DF3-BEB8-2BFC4CB6ACC8}"/>
              </a:ext>
            </a:extLst>
          </p:cNvPr>
          <p:cNvSpPr/>
          <p:nvPr/>
        </p:nvSpPr>
        <p:spPr>
          <a:xfrm>
            <a:off x="3897611" y="2111416"/>
            <a:ext cx="1617364" cy="707983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drop down box</a:t>
            </a:r>
          </a:p>
        </p:txBody>
      </p:sp>
    </p:spTree>
    <p:extLst>
      <p:ext uri="{BB962C8B-B14F-4D97-AF65-F5344CB8AC3E}">
        <p14:creationId xmlns:p14="http://schemas.microsoft.com/office/powerpoint/2010/main" val="30592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4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07780-E862-4A61-BBA2-176EB32A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12" y="2157412"/>
            <a:ext cx="2943225" cy="28860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6088D10-BE24-4DCB-89A2-F68992B90E17}"/>
              </a:ext>
            </a:extLst>
          </p:cNvPr>
          <p:cNvSpPr/>
          <p:nvPr/>
        </p:nvSpPr>
        <p:spPr>
          <a:xfrm>
            <a:off x="6067425" y="3343274"/>
            <a:ext cx="1235789" cy="37464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DA0BEB65-FF24-4E08-B18E-BCECC8B72CA7}"/>
              </a:ext>
            </a:extLst>
          </p:cNvPr>
          <p:cNvSpPr/>
          <p:nvPr/>
        </p:nvSpPr>
        <p:spPr>
          <a:xfrm>
            <a:off x="7324724" y="3257624"/>
            <a:ext cx="1617364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4B8E2-1A27-47A6-B2F9-A40C8928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05" y="2157412"/>
            <a:ext cx="4752975" cy="29432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319112D-3D2E-4502-9FFB-6FBE6D25EAC7}"/>
              </a:ext>
            </a:extLst>
          </p:cNvPr>
          <p:cNvSpPr/>
          <p:nvPr/>
        </p:nvSpPr>
        <p:spPr>
          <a:xfrm>
            <a:off x="5088436" y="3648075"/>
            <a:ext cx="1235789" cy="10890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FBE051A4-EE42-4F00-BB13-9C1080A96FB2}"/>
              </a:ext>
            </a:extLst>
          </p:cNvPr>
          <p:cNvSpPr/>
          <p:nvPr/>
        </p:nvSpPr>
        <p:spPr>
          <a:xfrm>
            <a:off x="6324225" y="3964114"/>
            <a:ext cx="1617364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Status of the case/s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50E50-FF2A-4629-BEED-A8E1F822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26" y="2056458"/>
            <a:ext cx="4905375" cy="328612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F9A1281-DFBD-4DC1-8242-DD3F14E2C922}"/>
              </a:ext>
            </a:extLst>
          </p:cNvPr>
          <p:cNvSpPr/>
          <p:nvPr/>
        </p:nvSpPr>
        <p:spPr>
          <a:xfrm>
            <a:off x="6099922" y="3621889"/>
            <a:ext cx="1235789" cy="10890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DE87A4BB-01F8-4435-ABFE-6E3C9A573260}"/>
              </a:ext>
            </a:extLst>
          </p:cNvPr>
          <p:cNvSpPr/>
          <p:nvPr/>
        </p:nvSpPr>
        <p:spPr>
          <a:xfrm>
            <a:off x="7335711" y="3937928"/>
            <a:ext cx="1617364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Nature of the case/s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976EF2-D8DC-4012-85F6-12C00C92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093" y="1220700"/>
            <a:ext cx="3978982" cy="46197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A4757E3-F21D-4CA0-B464-E2683CF3FA9A}"/>
              </a:ext>
            </a:extLst>
          </p:cNvPr>
          <p:cNvSpPr/>
          <p:nvPr/>
        </p:nvSpPr>
        <p:spPr>
          <a:xfrm>
            <a:off x="6509497" y="1577183"/>
            <a:ext cx="1235789" cy="433316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allout: Left Arrow 30">
            <a:extLst>
              <a:ext uri="{FF2B5EF4-FFF2-40B4-BE49-F238E27FC236}">
                <a16:creationId xmlns:a16="http://schemas.microsoft.com/office/drawing/2014/main" id="{E7612796-A706-47D5-847C-E9C35074F133}"/>
              </a:ext>
            </a:extLst>
          </p:cNvPr>
          <p:cNvSpPr/>
          <p:nvPr/>
        </p:nvSpPr>
        <p:spPr>
          <a:xfrm>
            <a:off x="7745285" y="4090328"/>
            <a:ext cx="2062433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Categories of the case/s</a:t>
            </a:r>
          </a:p>
        </p:txBody>
      </p:sp>
    </p:spTree>
    <p:extLst>
      <p:ext uri="{BB962C8B-B14F-4D97-AF65-F5344CB8AC3E}">
        <p14:creationId xmlns:p14="http://schemas.microsoft.com/office/powerpoint/2010/main" val="187693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B180B-438E-47FE-BA5B-48DC39393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0" t="9046" r="3300" b="36939"/>
          <a:stretch/>
        </p:blipFill>
        <p:spPr>
          <a:xfrm>
            <a:off x="2999233" y="1003524"/>
            <a:ext cx="8790432" cy="370258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5BBD37C-5437-451C-BCCC-8CE8202DE863}"/>
              </a:ext>
            </a:extLst>
          </p:cNvPr>
          <p:cNvSpPr/>
          <p:nvPr/>
        </p:nvSpPr>
        <p:spPr>
          <a:xfrm>
            <a:off x="3076529" y="3780018"/>
            <a:ext cx="873680" cy="4698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llout: Left Arrow 22">
            <a:extLst>
              <a:ext uri="{FF2B5EF4-FFF2-40B4-BE49-F238E27FC236}">
                <a16:creationId xmlns:a16="http://schemas.microsoft.com/office/drawing/2014/main" id="{FC864E59-5DFE-4E5B-AFAA-831BB56C2248}"/>
              </a:ext>
            </a:extLst>
          </p:cNvPr>
          <p:cNvSpPr/>
          <p:nvPr/>
        </p:nvSpPr>
        <p:spPr>
          <a:xfrm>
            <a:off x="3950209" y="3780018"/>
            <a:ext cx="2062433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Enter this button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C6E870-8721-4978-AF67-E15E8B96C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0" t="9047" r="3300" b="5579"/>
          <a:stretch/>
        </p:blipFill>
        <p:spPr>
          <a:xfrm>
            <a:off x="2987041" y="994894"/>
            <a:ext cx="7799434" cy="51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55F60-5535-42CE-BBC4-D928B989F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14"/>
          <a:stretch/>
        </p:blipFill>
        <p:spPr>
          <a:xfrm>
            <a:off x="4107943" y="1484741"/>
            <a:ext cx="5829300" cy="41479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02A52B-6EC2-49DE-924C-AB59B87BACFD}"/>
              </a:ext>
            </a:extLst>
          </p:cNvPr>
          <p:cNvSpPr/>
          <p:nvPr/>
        </p:nvSpPr>
        <p:spPr>
          <a:xfrm>
            <a:off x="4206972" y="4499346"/>
            <a:ext cx="873680" cy="4698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E80C8F2F-6053-4E7E-B337-13F21BF9976A}"/>
              </a:ext>
            </a:extLst>
          </p:cNvPr>
          <p:cNvSpPr/>
          <p:nvPr/>
        </p:nvSpPr>
        <p:spPr>
          <a:xfrm>
            <a:off x="5080652" y="4499346"/>
            <a:ext cx="2062433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Enter this button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3DF139-4C67-403A-8890-13B9EA88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55" y="952511"/>
            <a:ext cx="4856591" cy="52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9820B0-F058-48AF-9449-9610EB09EBCD}"/>
              </a:ext>
            </a:extLst>
          </p:cNvPr>
          <p:cNvPicPr/>
          <p:nvPr/>
        </p:nvPicPr>
        <p:blipFill rotWithShape="1">
          <a:blip r:embed="rId2"/>
          <a:srcRect l="25188" t="8996" r="1780" b="37003"/>
          <a:stretch/>
        </p:blipFill>
        <p:spPr bwMode="auto">
          <a:xfrm>
            <a:off x="3826508" y="1605552"/>
            <a:ext cx="7412986" cy="3627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0C80723-5263-4136-921D-A3EE2E90B7ED}"/>
              </a:ext>
            </a:extLst>
          </p:cNvPr>
          <p:cNvSpPr/>
          <p:nvPr/>
        </p:nvSpPr>
        <p:spPr>
          <a:xfrm>
            <a:off x="3826508" y="4318928"/>
            <a:ext cx="744215" cy="46985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llout: Left Arrow 22">
            <a:extLst>
              <a:ext uri="{FF2B5EF4-FFF2-40B4-BE49-F238E27FC236}">
                <a16:creationId xmlns:a16="http://schemas.microsoft.com/office/drawing/2014/main" id="{F8CCC380-19C4-4634-82F8-D3B914884D2E}"/>
              </a:ext>
            </a:extLst>
          </p:cNvPr>
          <p:cNvSpPr/>
          <p:nvPr/>
        </p:nvSpPr>
        <p:spPr>
          <a:xfrm>
            <a:off x="4570724" y="4318928"/>
            <a:ext cx="1496702" cy="469858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577AEE-B922-488B-9179-734CD8CAA556}"/>
              </a:ext>
            </a:extLst>
          </p:cNvPr>
          <p:cNvPicPr/>
          <p:nvPr/>
        </p:nvPicPr>
        <p:blipFill rotWithShape="1">
          <a:blip r:embed="rId3"/>
          <a:srcRect l="24451" t="9185" r="1667" b="13751"/>
          <a:stretch/>
        </p:blipFill>
        <p:spPr bwMode="auto">
          <a:xfrm>
            <a:off x="3826507" y="1150610"/>
            <a:ext cx="7412947" cy="4945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CE6A769-9E62-4E9A-BCF3-41B432750022}"/>
              </a:ext>
            </a:extLst>
          </p:cNvPr>
          <p:cNvSpPr/>
          <p:nvPr/>
        </p:nvSpPr>
        <p:spPr>
          <a:xfrm>
            <a:off x="3933382" y="5400675"/>
            <a:ext cx="7010843" cy="54593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15F32A-5EF7-4BEA-80C9-D978676EB261}"/>
              </a:ext>
            </a:extLst>
          </p:cNvPr>
          <p:cNvSpPr/>
          <p:nvPr/>
        </p:nvSpPr>
        <p:spPr>
          <a:xfrm>
            <a:off x="10201275" y="2047873"/>
            <a:ext cx="952500" cy="54593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allout: Right Arrow 32">
            <a:extLst>
              <a:ext uri="{FF2B5EF4-FFF2-40B4-BE49-F238E27FC236}">
                <a16:creationId xmlns:a16="http://schemas.microsoft.com/office/drawing/2014/main" id="{97DB5DE6-696A-420D-90AF-8A6C534F2090}"/>
              </a:ext>
            </a:extLst>
          </p:cNvPr>
          <p:cNvSpPr/>
          <p:nvPr/>
        </p:nvSpPr>
        <p:spPr>
          <a:xfrm>
            <a:off x="8566849" y="1965123"/>
            <a:ext cx="1620079" cy="558139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Enter new password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CB49FC-8086-4CE8-B4BE-33B9CE1FB61C}"/>
              </a:ext>
            </a:extLst>
          </p:cNvPr>
          <p:cNvPicPr/>
          <p:nvPr/>
        </p:nvPicPr>
        <p:blipFill rotWithShape="1">
          <a:blip r:embed="rId4"/>
          <a:srcRect l="25294" t="8811" r="1581" b="10778"/>
          <a:stretch/>
        </p:blipFill>
        <p:spPr bwMode="auto">
          <a:xfrm>
            <a:off x="3826467" y="1150610"/>
            <a:ext cx="7412941" cy="4945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452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5" grpId="0" animBg="1"/>
      <p:bldP spid="27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B1BB72-BF5B-4395-8DCC-1750C3D0BB9E}"/>
              </a:ext>
            </a:extLst>
          </p:cNvPr>
          <p:cNvPicPr/>
          <p:nvPr/>
        </p:nvPicPr>
        <p:blipFill rotWithShape="1">
          <a:blip r:embed="rId2"/>
          <a:srcRect l="24663" t="8247" r="19283" b="12278"/>
          <a:stretch/>
        </p:blipFill>
        <p:spPr bwMode="auto">
          <a:xfrm>
            <a:off x="3143248" y="1008110"/>
            <a:ext cx="7143749" cy="516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F26AD5B-E6EF-4CD7-9B61-BD7498BC7241}"/>
              </a:ext>
            </a:extLst>
          </p:cNvPr>
          <p:cNvSpPr/>
          <p:nvPr/>
        </p:nvSpPr>
        <p:spPr>
          <a:xfrm>
            <a:off x="3400425" y="2751818"/>
            <a:ext cx="588130" cy="4612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llout: Left Arrow 34">
            <a:extLst>
              <a:ext uri="{FF2B5EF4-FFF2-40B4-BE49-F238E27FC236}">
                <a16:creationId xmlns:a16="http://schemas.microsoft.com/office/drawing/2014/main" id="{9D489360-C98D-4224-9FD7-9B98D27935D2}"/>
              </a:ext>
            </a:extLst>
          </p:cNvPr>
          <p:cNvSpPr/>
          <p:nvPr/>
        </p:nvSpPr>
        <p:spPr>
          <a:xfrm>
            <a:off x="4042063" y="2751818"/>
            <a:ext cx="1728414" cy="520652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1D82936-136F-472C-9179-AEE368049DDF}"/>
              </a:ext>
            </a:extLst>
          </p:cNvPr>
          <p:cNvPicPr/>
          <p:nvPr/>
        </p:nvPicPr>
        <p:blipFill rotWithShape="1">
          <a:blip r:embed="rId3"/>
          <a:srcRect l="24658" t="8248" r="1788" b="11341"/>
          <a:stretch/>
        </p:blipFill>
        <p:spPr bwMode="auto">
          <a:xfrm>
            <a:off x="3143248" y="1008111"/>
            <a:ext cx="8325775" cy="5165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9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694423" y="2316"/>
            <a:ext cx="79922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Generate Report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2000" b="1" dirty="0"/>
          </a:p>
          <a:p>
            <a:r>
              <a:rPr lang="en-PH" sz="2000" b="1" dirty="0"/>
              <a:t>Proposed </a:t>
            </a: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79A3A-9967-4E4D-8259-ED2390B89CD7}"/>
              </a:ext>
            </a:extLst>
          </p:cNvPr>
          <p:cNvPicPr/>
          <p:nvPr/>
        </p:nvPicPr>
        <p:blipFill rotWithShape="1">
          <a:blip r:embed="rId2"/>
          <a:srcRect l="25189" t="8626" r="1446" b="12279"/>
          <a:stretch/>
        </p:blipFill>
        <p:spPr bwMode="auto">
          <a:xfrm>
            <a:off x="3888104" y="1140000"/>
            <a:ext cx="7189449" cy="490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EE54A3-CAED-4F4B-9092-FB429C57AADD}"/>
              </a:ext>
            </a:extLst>
          </p:cNvPr>
          <p:cNvSpPr/>
          <p:nvPr/>
        </p:nvSpPr>
        <p:spPr>
          <a:xfrm>
            <a:off x="10065306" y="2948010"/>
            <a:ext cx="883222" cy="4208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C6183114-D078-423F-A0E2-9069E3B77A22}"/>
              </a:ext>
            </a:extLst>
          </p:cNvPr>
          <p:cNvSpPr/>
          <p:nvPr/>
        </p:nvSpPr>
        <p:spPr>
          <a:xfrm>
            <a:off x="8396481" y="2830088"/>
            <a:ext cx="1620079" cy="558139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FC5EC9-9D81-4557-BEA8-D2440AE93F8E}"/>
              </a:ext>
            </a:extLst>
          </p:cNvPr>
          <p:cNvPicPr/>
          <p:nvPr/>
        </p:nvPicPr>
        <p:blipFill rotWithShape="1">
          <a:blip r:embed="rId3"/>
          <a:srcRect l="25291" t="9000" r="1676" b="12074"/>
          <a:stretch/>
        </p:blipFill>
        <p:spPr bwMode="auto">
          <a:xfrm>
            <a:off x="3888104" y="1141163"/>
            <a:ext cx="7265658" cy="490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19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678" y="2316"/>
            <a:ext cx="7030181" cy="1325563"/>
          </a:xfrm>
        </p:spPr>
        <p:txBody>
          <a:bodyPr/>
          <a:lstStyle/>
          <a:p>
            <a:r>
              <a:rPr lang="en-PH" dirty="0"/>
              <a:t>Generate Report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96696"/>
              </p:ext>
            </p:extLst>
          </p:nvPr>
        </p:nvGraphicFramePr>
        <p:xfrm>
          <a:off x="4143115" y="1581629"/>
          <a:ext cx="6757788" cy="3927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you clicked the “generate report” button, does it  proceed to the generate report page?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481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the input fields (text boxes, dropdown boxes) selectable?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481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notifies user if  information inputted is invalid?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691974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you able to filter the report you want?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88544"/>
                  </a:ext>
                </a:extLst>
              </a:tr>
              <a:tr h="328741">
                <a:tc>
                  <a:txBody>
                    <a:bodyPr/>
                    <a:lstStyle/>
                    <a:p>
                      <a:r>
                        <a:rPr lang="en-US" dirty="0"/>
                        <a:t>Does the system generate report?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r>
                        <a:rPr lang="en-US" dirty="0"/>
                        <a:t>Is the report printable?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703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3B003E-7F8A-493C-99F4-2C1049E2F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3200" b="1" dirty="0">
                <a:solidFill>
                  <a:srgbClr val="3973A8"/>
                </a:solidFill>
              </a:rPr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</p:spTree>
    <p:extLst>
      <p:ext uri="{BB962C8B-B14F-4D97-AF65-F5344CB8AC3E}">
        <p14:creationId xmlns:p14="http://schemas.microsoft.com/office/powerpoint/2010/main" val="383385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man icon png">
            <a:extLst>
              <a:ext uri="{FF2B5EF4-FFF2-40B4-BE49-F238E27FC236}">
                <a16:creationId xmlns:a16="http://schemas.microsoft.com/office/drawing/2014/main" id="{6C5C0AE4-8E19-4233-8BD9-F343B59D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9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man icon png">
            <a:extLst>
              <a:ext uri="{FF2B5EF4-FFF2-40B4-BE49-F238E27FC236}">
                <a16:creationId xmlns:a16="http://schemas.microsoft.com/office/drawing/2014/main" id="{E30E70B8-C420-4827-BFBC-84025B74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31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man icon png">
            <a:extLst>
              <a:ext uri="{FF2B5EF4-FFF2-40B4-BE49-F238E27FC236}">
                <a16:creationId xmlns:a16="http://schemas.microsoft.com/office/drawing/2014/main" id="{1AEFD381-6CF2-4003-BB84-4BE8096B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23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man icon png">
            <a:extLst>
              <a:ext uri="{FF2B5EF4-FFF2-40B4-BE49-F238E27FC236}">
                <a16:creationId xmlns:a16="http://schemas.microsoft.com/office/drawing/2014/main" id="{2F9F1E7C-9638-44E5-8D1A-720746F7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24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D1D688-6E7A-42C4-BBD6-6D9ABC23D230}"/>
              </a:ext>
            </a:extLst>
          </p:cNvPr>
          <p:cNvSpPr txBox="1"/>
          <p:nvPr/>
        </p:nvSpPr>
        <p:spPr>
          <a:xfrm>
            <a:off x="4800181" y="209544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6B701-A85E-4B40-A640-F0D73564253E}"/>
              </a:ext>
            </a:extLst>
          </p:cNvPr>
          <p:cNvSpPr txBox="1"/>
          <p:nvPr/>
        </p:nvSpPr>
        <p:spPr>
          <a:xfrm>
            <a:off x="7818165" y="209544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183CC9-613B-4CA2-8850-031509FB8FF7}"/>
              </a:ext>
            </a:extLst>
          </p:cNvPr>
          <p:cNvSpPr txBox="1"/>
          <p:nvPr/>
        </p:nvSpPr>
        <p:spPr>
          <a:xfrm>
            <a:off x="6320394" y="204347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CCDC1-BE45-4FBF-8568-49FF5E68F1C2}"/>
              </a:ext>
            </a:extLst>
          </p:cNvPr>
          <p:cNvSpPr txBox="1"/>
          <p:nvPr/>
        </p:nvSpPr>
        <p:spPr>
          <a:xfrm>
            <a:off x="9351087" y="205695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B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4DEA1C3-F71B-4DB3-8295-F9D3F81D2B79}"/>
              </a:ext>
            </a:extLst>
          </p:cNvPr>
          <p:cNvSpPr/>
          <p:nvPr/>
        </p:nvSpPr>
        <p:spPr>
          <a:xfrm rot="10800000" flipV="1">
            <a:off x="4842457" y="274177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084D103-045B-43F6-BF03-D9ECD24D8787}"/>
              </a:ext>
            </a:extLst>
          </p:cNvPr>
          <p:cNvSpPr/>
          <p:nvPr/>
        </p:nvSpPr>
        <p:spPr>
          <a:xfrm rot="10800000" flipV="1">
            <a:off x="6362424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47673DE-A1BF-4CCA-880A-AEC5C43E18DC}"/>
              </a:ext>
            </a:extLst>
          </p:cNvPr>
          <p:cNvSpPr/>
          <p:nvPr/>
        </p:nvSpPr>
        <p:spPr>
          <a:xfrm rot="10800000" flipV="1">
            <a:off x="7886655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0874FD5-2FAE-4093-A42D-905141863AE4}"/>
              </a:ext>
            </a:extLst>
          </p:cNvPr>
          <p:cNvSpPr/>
          <p:nvPr/>
        </p:nvSpPr>
        <p:spPr>
          <a:xfrm rot="10800000" flipV="1">
            <a:off x="9402359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D2B99CC-1AE3-446F-940C-21B3D74F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47" y="3556438"/>
            <a:ext cx="1278459" cy="1278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D6FD2B-5C02-4541-A79D-6A23AC1C5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99" y="3589756"/>
            <a:ext cx="1278459" cy="1278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4AEFD7-3365-4041-800C-BF1D2F530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93" y="3589756"/>
            <a:ext cx="1278459" cy="12784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399043-09E6-4AEC-886C-4E5C69C91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03" y="3589756"/>
            <a:ext cx="1278459" cy="1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25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F0F01E-2498-41E8-A091-7B503FFC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3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669" y="2316"/>
            <a:ext cx="8129329" cy="1325563"/>
          </a:xfrm>
        </p:spPr>
        <p:txBody>
          <a:bodyPr/>
          <a:lstStyle/>
          <a:p>
            <a:r>
              <a:rPr lang="en-PH" dirty="0"/>
              <a:t>Self-registration |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3372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To be able to: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Familiarize with self registration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Experience on how to link your account to the system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968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016645" y="2316"/>
            <a:ext cx="9199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D2571-DE3F-4955-8185-8B696B94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8" t="17647" r="27045" b="38176"/>
          <a:stretch/>
        </p:blipFill>
        <p:spPr>
          <a:xfrm>
            <a:off x="4188273" y="1914896"/>
            <a:ext cx="5596994" cy="30282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893B71-52C9-4D5F-B737-A210D6F539D8}"/>
              </a:ext>
            </a:extLst>
          </p:cNvPr>
          <p:cNvSpPr/>
          <p:nvPr/>
        </p:nvSpPr>
        <p:spPr>
          <a:xfrm>
            <a:off x="6198919" y="4024192"/>
            <a:ext cx="677527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BFE8D8FD-D159-4CD2-B4B1-240C4F9DF726}"/>
              </a:ext>
            </a:extLst>
          </p:cNvPr>
          <p:cNvSpPr/>
          <p:nvPr/>
        </p:nvSpPr>
        <p:spPr>
          <a:xfrm>
            <a:off x="6912697" y="4051434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link</a:t>
            </a:r>
          </a:p>
        </p:txBody>
      </p:sp>
    </p:spTree>
    <p:extLst>
      <p:ext uri="{BB962C8B-B14F-4D97-AF65-F5344CB8AC3E}">
        <p14:creationId xmlns:p14="http://schemas.microsoft.com/office/powerpoint/2010/main" val="12426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446683" y="67994"/>
            <a:ext cx="78967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8D44D-8897-4DC1-9BD6-E6C80523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30" y="2287052"/>
            <a:ext cx="8645085" cy="201580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B052F11-6672-4CE4-89FB-2A133AD91383}"/>
              </a:ext>
            </a:extLst>
          </p:cNvPr>
          <p:cNvSpPr/>
          <p:nvPr/>
        </p:nvSpPr>
        <p:spPr>
          <a:xfrm>
            <a:off x="3977611" y="2821031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496646AD-CA1D-4620-8E9E-43FFFE613047}"/>
              </a:ext>
            </a:extLst>
          </p:cNvPr>
          <p:cNvSpPr/>
          <p:nvPr/>
        </p:nvSpPr>
        <p:spPr>
          <a:xfrm>
            <a:off x="5082641" y="2848273"/>
            <a:ext cx="2042554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ID Number or User Name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11505C-0F2A-496B-81FE-377BFAE20B99}"/>
              </a:ext>
            </a:extLst>
          </p:cNvPr>
          <p:cNvSpPr/>
          <p:nvPr/>
        </p:nvSpPr>
        <p:spPr>
          <a:xfrm>
            <a:off x="6864568" y="3382920"/>
            <a:ext cx="1068779" cy="49876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9C6E129F-2313-48C8-8E26-ED593F843904}"/>
              </a:ext>
            </a:extLst>
          </p:cNvPr>
          <p:cNvSpPr/>
          <p:nvPr/>
        </p:nvSpPr>
        <p:spPr>
          <a:xfrm>
            <a:off x="7969598" y="3410162"/>
            <a:ext cx="1662546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60908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337278" y="0"/>
            <a:ext cx="9199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9FA2BC-F09C-4512-9906-294F86E69161}"/>
              </a:ext>
            </a:extLst>
          </p:cNvPr>
          <p:cNvPicPr/>
          <p:nvPr/>
        </p:nvPicPr>
        <p:blipFill rotWithShape="1">
          <a:blip r:embed="rId2"/>
          <a:srcRect l="13476" t="9337" r="12702" b="22261"/>
          <a:stretch/>
        </p:blipFill>
        <p:spPr bwMode="auto">
          <a:xfrm>
            <a:off x="3881866" y="1158471"/>
            <a:ext cx="7413919" cy="4364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0BCD9E75-F1A7-4B93-A1B8-5D1938F369E8}"/>
              </a:ext>
            </a:extLst>
          </p:cNvPr>
          <p:cNvSpPr/>
          <p:nvPr/>
        </p:nvSpPr>
        <p:spPr>
          <a:xfrm>
            <a:off x="3887876" y="2937967"/>
            <a:ext cx="1189006" cy="494012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Name</a:t>
            </a:r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D18AC277-6E7E-414E-8A29-6CA89E028C52}"/>
              </a:ext>
            </a:extLst>
          </p:cNvPr>
          <p:cNvSpPr/>
          <p:nvPr/>
        </p:nvSpPr>
        <p:spPr>
          <a:xfrm>
            <a:off x="3305972" y="3531054"/>
            <a:ext cx="1836536" cy="27843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Password</a:t>
            </a:r>
          </a:p>
        </p:txBody>
      </p:sp>
      <p:sp>
        <p:nvSpPr>
          <p:cNvPr id="32" name="Callout: Right Arrow 31">
            <a:extLst>
              <a:ext uri="{FF2B5EF4-FFF2-40B4-BE49-F238E27FC236}">
                <a16:creationId xmlns:a16="http://schemas.microsoft.com/office/drawing/2014/main" id="{386ED30D-25E9-484F-9850-70B1318F47E7}"/>
              </a:ext>
            </a:extLst>
          </p:cNvPr>
          <p:cNvSpPr/>
          <p:nvPr/>
        </p:nvSpPr>
        <p:spPr>
          <a:xfrm>
            <a:off x="3382930" y="3896210"/>
            <a:ext cx="1698527" cy="415614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Confirm Password</a:t>
            </a:r>
          </a:p>
        </p:txBody>
      </p:sp>
      <p:sp>
        <p:nvSpPr>
          <p:cNvPr id="33" name="Callout: Right Arrow 32">
            <a:extLst>
              <a:ext uri="{FF2B5EF4-FFF2-40B4-BE49-F238E27FC236}">
                <a16:creationId xmlns:a16="http://schemas.microsoft.com/office/drawing/2014/main" id="{763C4673-9D05-4474-AF4F-D6617D74FDC6}"/>
              </a:ext>
            </a:extLst>
          </p:cNvPr>
          <p:cNvSpPr/>
          <p:nvPr/>
        </p:nvSpPr>
        <p:spPr>
          <a:xfrm>
            <a:off x="3526970" y="4353708"/>
            <a:ext cx="1565526" cy="328646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Contact #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6101D6-85A3-4498-A4FC-63D70BFA4D6B}"/>
              </a:ext>
            </a:extLst>
          </p:cNvPr>
          <p:cNvSpPr/>
          <p:nvPr/>
        </p:nvSpPr>
        <p:spPr>
          <a:xfrm>
            <a:off x="7813963" y="2966340"/>
            <a:ext cx="1060080" cy="16862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allout: Left Arrow 34">
            <a:extLst>
              <a:ext uri="{FF2B5EF4-FFF2-40B4-BE49-F238E27FC236}">
                <a16:creationId xmlns:a16="http://schemas.microsoft.com/office/drawing/2014/main" id="{7D4211CF-63B0-4640-BE5A-B5ED490BBA71}"/>
              </a:ext>
            </a:extLst>
          </p:cNvPr>
          <p:cNvSpPr/>
          <p:nvPr/>
        </p:nvSpPr>
        <p:spPr>
          <a:xfrm>
            <a:off x="8874043" y="3325651"/>
            <a:ext cx="2421742" cy="530897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Secret 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11454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479942" y="0"/>
            <a:ext cx="8114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10AB32-495F-44F9-9A9B-13303E90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8701" r="15562" b="19176"/>
          <a:stretch>
            <a:fillRect/>
          </a:stretch>
        </p:blipFill>
        <p:spPr bwMode="auto">
          <a:xfrm>
            <a:off x="3717714" y="1098152"/>
            <a:ext cx="7413582" cy="48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C33A9EA8-C2B5-4512-BA55-BAC15EAA3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5" y="3318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4901589C-9BB1-4DF1-B60A-2A4CF164A4F1}"/>
              </a:ext>
            </a:extLst>
          </p:cNvPr>
          <p:cNvSpPr/>
          <p:nvPr/>
        </p:nvSpPr>
        <p:spPr>
          <a:xfrm>
            <a:off x="6346239" y="4805218"/>
            <a:ext cx="1836536" cy="546308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BA9C99-2998-463A-9802-9D8D62023085}"/>
              </a:ext>
            </a:extLst>
          </p:cNvPr>
          <p:cNvSpPr/>
          <p:nvPr/>
        </p:nvSpPr>
        <p:spPr>
          <a:xfrm>
            <a:off x="8182775" y="4782550"/>
            <a:ext cx="1188163" cy="5553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C119BE-E328-4A19-987D-361F30D36746}"/>
              </a:ext>
            </a:extLst>
          </p:cNvPr>
          <p:cNvSpPr/>
          <p:nvPr/>
        </p:nvSpPr>
        <p:spPr>
          <a:xfrm>
            <a:off x="7424505" y="3050064"/>
            <a:ext cx="2055901" cy="107411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5DFCA37A-D616-4EBF-B1E4-E9A21B4AD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698" r="15205" b="21594"/>
          <a:stretch/>
        </p:blipFill>
        <p:spPr bwMode="auto">
          <a:xfrm>
            <a:off x="3693642" y="1219327"/>
            <a:ext cx="7437653" cy="43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CCDF98DC-8A97-47CB-9959-3F31CE1901B3}"/>
              </a:ext>
            </a:extLst>
          </p:cNvPr>
          <p:cNvSpPr/>
          <p:nvPr/>
        </p:nvSpPr>
        <p:spPr>
          <a:xfrm>
            <a:off x="6211746" y="4590334"/>
            <a:ext cx="1836536" cy="546308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F88D6B-B55A-450F-8745-1C180294F5C0}"/>
              </a:ext>
            </a:extLst>
          </p:cNvPr>
          <p:cNvSpPr/>
          <p:nvPr/>
        </p:nvSpPr>
        <p:spPr>
          <a:xfrm>
            <a:off x="8067332" y="4605766"/>
            <a:ext cx="1188163" cy="5553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33BA34-DD11-455D-B369-607E473BC1E9}"/>
              </a:ext>
            </a:extLst>
          </p:cNvPr>
          <p:cNvSpPr/>
          <p:nvPr/>
        </p:nvSpPr>
        <p:spPr>
          <a:xfrm>
            <a:off x="4461994" y="3500183"/>
            <a:ext cx="1188163" cy="79544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916361CB-267E-41F8-BB0E-B21E678E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699" r="15205" b="11940"/>
          <a:stretch>
            <a:fillRect/>
          </a:stretch>
        </p:blipFill>
        <p:spPr bwMode="auto">
          <a:xfrm>
            <a:off x="3693642" y="1047877"/>
            <a:ext cx="7437653" cy="48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9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479942" y="0"/>
            <a:ext cx="8114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3A9EA8-C2B5-4512-BA55-BAC15EAA3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5" y="3318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D9896-BB24-4439-81D7-A37DAB0CFDBC}"/>
              </a:ext>
            </a:extLst>
          </p:cNvPr>
          <p:cNvPicPr/>
          <p:nvPr/>
        </p:nvPicPr>
        <p:blipFill rotWithShape="1">
          <a:blip r:embed="rId2"/>
          <a:srcRect l="13476" t="9337" r="12702" b="21193"/>
          <a:stretch/>
        </p:blipFill>
        <p:spPr bwMode="auto">
          <a:xfrm>
            <a:off x="3881866" y="1158472"/>
            <a:ext cx="7413919" cy="4432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55891D8D-BAD7-43B4-A2E9-B647038D287D}"/>
              </a:ext>
            </a:extLst>
          </p:cNvPr>
          <p:cNvSpPr/>
          <p:nvPr/>
        </p:nvSpPr>
        <p:spPr>
          <a:xfrm>
            <a:off x="6346239" y="4671106"/>
            <a:ext cx="1836536" cy="546308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Click this button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FB3AEF-6E2F-4B69-B730-107D979917D3}"/>
              </a:ext>
            </a:extLst>
          </p:cNvPr>
          <p:cNvSpPr/>
          <p:nvPr/>
        </p:nvSpPr>
        <p:spPr>
          <a:xfrm>
            <a:off x="8182775" y="4648438"/>
            <a:ext cx="1188163" cy="5553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12647-95AF-4DBB-AE49-54DD48DDBEC7}"/>
              </a:ext>
            </a:extLst>
          </p:cNvPr>
          <p:cNvPicPr/>
          <p:nvPr/>
        </p:nvPicPr>
        <p:blipFill rotWithShape="1">
          <a:blip r:embed="rId2"/>
          <a:srcRect l="13476" t="9337" r="12702" b="11932"/>
          <a:stretch/>
        </p:blipFill>
        <p:spPr bwMode="auto">
          <a:xfrm>
            <a:off x="3760921" y="946570"/>
            <a:ext cx="7413919" cy="5023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23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7D9163-CA39-44E4-A46D-21F49C5F3A5B}"/>
              </a:ext>
            </a:extLst>
          </p:cNvPr>
          <p:cNvSpPr txBox="1">
            <a:spLocks/>
          </p:cNvSpPr>
          <p:nvPr/>
        </p:nvSpPr>
        <p:spPr>
          <a:xfrm>
            <a:off x="2992582" y="1825625"/>
            <a:ext cx="8361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algn="just">
              <a:buFont typeface="Wingdings" panose="05000000000000000000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E32B4-60DC-4E1D-B118-073B6D75AEFA}"/>
              </a:ext>
            </a:extLst>
          </p:cNvPr>
          <p:cNvSpPr txBox="1">
            <a:spLocks/>
          </p:cNvSpPr>
          <p:nvPr/>
        </p:nvSpPr>
        <p:spPr>
          <a:xfrm>
            <a:off x="3016645" y="2316"/>
            <a:ext cx="9199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Self-registration | Demonstration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E06EB9-82DC-4789-ACBF-44515F0D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92575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</a:t>
            </a:r>
          </a:p>
          <a:p>
            <a:pPr lvl="1"/>
            <a:endParaRPr lang="en-PH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328E0-F0D3-495F-8864-C0F4B0980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11924" r="22283" b="31369"/>
          <a:stretch/>
        </p:blipFill>
        <p:spPr>
          <a:xfrm>
            <a:off x="3820845" y="1584711"/>
            <a:ext cx="6988075" cy="3887123"/>
          </a:xfrm>
          <a:prstGeom prst="rect">
            <a:avLst/>
          </a:prstGeom>
        </p:spPr>
      </p:pic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C2CCD1CF-ACD8-4174-A78F-446C0A3CB398}"/>
              </a:ext>
            </a:extLst>
          </p:cNvPr>
          <p:cNvSpPr/>
          <p:nvPr/>
        </p:nvSpPr>
        <p:spPr>
          <a:xfrm>
            <a:off x="8067287" y="3606346"/>
            <a:ext cx="1804179" cy="575876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this button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458C29-AC69-4BA9-A76B-17CF1D46D53F}"/>
              </a:ext>
            </a:extLst>
          </p:cNvPr>
          <p:cNvSpPr/>
          <p:nvPr/>
        </p:nvSpPr>
        <p:spPr>
          <a:xfrm>
            <a:off x="6874067" y="3605544"/>
            <a:ext cx="1159829" cy="5410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08628-181F-4696-BAF6-A527E875B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1" b="9911"/>
          <a:stretch/>
        </p:blipFill>
        <p:spPr>
          <a:xfrm>
            <a:off x="2711594" y="1297590"/>
            <a:ext cx="9456514" cy="42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203839-31B2-4A0C-82F0-41432945630D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F91E587-DADD-4D4D-ABA7-BC0FDB5C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312" y="2316"/>
            <a:ext cx="6984383" cy="1325563"/>
          </a:xfrm>
        </p:spPr>
        <p:txBody>
          <a:bodyPr/>
          <a:lstStyle/>
          <a:p>
            <a:r>
              <a:rPr lang="en-PH" dirty="0"/>
              <a:t>Self-registration |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653AA8-A2A3-49B0-AE6D-EE45AB6F0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56588"/>
              </p:ext>
            </p:extLst>
          </p:nvPr>
        </p:nvGraphicFramePr>
        <p:xfrm>
          <a:off x="4106539" y="1758039"/>
          <a:ext cx="6757788" cy="373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088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00940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99750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</a:tblGrid>
              <a:tr h="636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42980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“link your id” button is clicked, does it redirect you to enter your school id?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302847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input your school id?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302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there a message that notifies user if information inputted are incorrect or invalid?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21906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“link account” button is clicked, does it redirect you to the link page?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41412"/>
                  </a:ext>
                </a:extLst>
              </a:tr>
              <a:tr h="338730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enter your log in information?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64104"/>
                  </a:ext>
                </a:extLst>
              </a:tr>
              <a:tr h="63652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 you able to successfully link your account?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5184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3B003E-7F8A-493C-99F4-2C1049E2F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4202"/>
            <a:ext cx="2959761" cy="6533797"/>
          </a:xfrm>
        </p:spPr>
        <p:txBody>
          <a:bodyPr>
            <a:normAutofit/>
          </a:bodyPr>
          <a:lstStyle/>
          <a:p>
            <a:pPr lvl="0"/>
            <a:r>
              <a:rPr lang="en-PH" sz="2000" b="1" dirty="0">
                <a:solidFill>
                  <a:prstClr val="black"/>
                </a:solidFill>
              </a:rPr>
              <a:t>Problem</a:t>
            </a:r>
          </a:p>
          <a:p>
            <a:pPr lvl="0"/>
            <a:r>
              <a:rPr lang="en-PH" sz="2000" b="1" dirty="0">
                <a:solidFill>
                  <a:prstClr val="black"/>
                </a:solidFill>
              </a:rPr>
              <a:t>Proposed Solution</a:t>
            </a:r>
            <a:endParaRPr lang="en-PH" sz="3600" b="1" dirty="0">
              <a:solidFill>
                <a:srgbClr val="0070C0"/>
              </a:solidFill>
            </a:endParaRPr>
          </a:p>
          <a:p>
            <a:r>
              <a:rPr lang="en-PH" sz="2000" b="1" dirty="0"/>
              <a:t>Objectives</a:t>
            </a:r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2800" b="1" dirty="0">
                <a:solidFill>
                  <a:srgbClr val="3973A8"/>
                </a:solidFill>
              </a:rPr>
              <a:t>Self Registration </a:t>
            </a:r>
          </a:p>
        </p:txBody>
      </p:sp>
    </p:spTree>
    <p:extLst>
      <p:ext uri="{BB962C8B-B14F-4D97-AF65-F5344CB8AC3E}">
        <p14:creationId xmlns:p14="http://schemas.microsoft.com/office/powerpoint/2010/main" val="656983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359B-00B5-4A95-A52F-32F27804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07BB6-9CD7-423A-9D0A-2FA0791C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9" y="3775098"/>
            <a:ext cx="733892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92BF06-6437-4735-98DC-137668529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08" y="4135262"/>
            <a:ext cx="1510028" cy="15100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669400-0D06-4D11-A26D-54293C7C1FB6}"/>
              </a:ext>
            </a:extLst>
          </p:cNvPr>
          <p:cNvSpPr/>
          <p:nvPr/>
        </p:nvSpPr>
        <p:spPr>
          <a:xfrm>
            <a:off x="5132171" y="1025277"/>
            <a:ext cx="2140615" cy="206485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6C5C0D-D4A6-479B-9503-4839503625FF}"/>
              </a:ext>
            </a:extLst>
          </p:cNvPr>
          <p:cNvSpPr/>
          <p:nvPr/>
        </p:nvSpPr>
        <p:spPr>
          <a:xfrm rot="1664430" flipV="1">
            <a:off x="5312074" y="3073082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6C9B5-E472-4D76-80B6-AA0A3437E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35" y="4187113"/>
            <a:ext cx="1391911" cy="1391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0768C7-A35D-4672-BE42-E14A4A554AA8}"/>
              </a:ext>
            </a:extLst>
          </p:cNvPr>
          <p:cNvSpPr txBox="1"/>
          <p:nvPr/>
        </p:nvSpPr>
        <p:spPr>
          <a:xfrm>
            <a:off x="4225909" y="5602613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Adviser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CA3DA-94A2-43E1-932F-80AABFD2EB2C}"/>
              </a:ext>
            </a:extLst>
          </p:cNvPr>
          <p:cNvSpPr txBox="1"/>
          <p:nvPr/>
        </p:nvSpPr>
        <p:spPr>
          <a:xfrm>
            <a:off x="9097978" y="560148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Adviser 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EF375E-DCF1-4C94-8C8B-D4F178A3F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65" y="1262231"/>
            <a:ext cx="660781" cy="660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4F7E0-839B-4387-8D5D-DBA27E276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36" y="1342020"/>
            <a:ext cx="660781" cy="660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AC1002-5166-4030-BCFB-C3DA620F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72" y="1992834"/>
            <a:ext cx="660781" cy="660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EDEAA-D117-47E6-A8B6-6FDD924FE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87" y="2162833"/>
            <a:ext cx="660781" cy="660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5694BC-A4B1-4BB0-B92B-BD2E448F1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04" y="1994655"/>
            <a:ext cx="660781" cy="6607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9945028-9D51-4F66-8DE2-8445BFB79809}"/>
              </a:ext>
            </a:extLst>
          </p:cNvPr>
          <p:cNvSpPr/>
          <p:nvPr/>
        </p:nvSpPr>
        <p:spPr>
          <a:xfrm flipH="1">
            <a:off x="7518719" y="981578"/>
            <a:ext cx="2140615" cy="206485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A26A58-24FA-41D2-B3D4-ECBFF12299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62" y="1241392"/>
            <a:ext cx="660781" cy="6607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64BAF1-FA7A-4C70-9E37-3EACA59CC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4533" y="1366901"/>
            <a:ext cx="660781" cy="660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261647-BAD2-493A-A2AB-5BBB1A9C92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419" y="1994855"/>
            <a:ext cx="660781" cy="6607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25FA37-04C4-4D40-B756-233EA2C3C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7634" y="2107704"/>
            <a:ext cx="660781" cy="660781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77BEB92E-A0FF-4B75-ABA2-A7960B4A8153}"/>
              </a:ext>
            </a:extLst>
          </p:cNvPr>
          <p:cNvSpPr/>
          <p:nvPr/>
        </p:nvSpPr>
        <p:spPr>
          <a:xfrm rot="19935570" flipH="1" flipV="1">
            <a:off x="9173258" y="3093988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3F7C85-EFE0-4858-AF6A-280054205272}"/>
              </a:ext>
            </a:extLst>
          </p:cNvPr>
          <p:cNvSpPr/>
          <p:nvPr/>
        </p:nvSpPr>
        <p:spPr>
          <a:xfrm>
            <a:off x="3471200" y="1322097"/>
            <a:ext cx="2129210" cy="152383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2" descr="Image result for man icon png">
            <a:extLst>
              <a:ext uri="{FF2B5EF4-FFF2-40B4-BE49-F238E27FC236}">
                <a16:creationId xmlns:a16="http://schemas.microsoft.com/office/drawing/2014/main" id="{BB2693C9-E128-4703-9103-5E00A030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1987622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9BB0E4F2-020C-47B7-AFDA-B4F980671B10}"/>
              </a:ext>
            </a:extLst>
          </p:cNvPr>
          <p:cNvSpPr/>
          <p:nvPr/>
        </p:nvSpPr>
        <p:spPr>
          <a:xfrm rot="5400000" flipV="1">
            <a:off x="4299166" y="2212495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D2706DC-7382-4C06-8E9B-A4CE4BCDB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2007445"/>
            <a:ext cx="859510" cy="85951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65FC7A8-3FE5-4185-9E05-CA8FC7EAEFFC}"/>
              </a:ext>
            </a:extLst>
          </p:cNvPr>
          <p:cNvSpPr txBox="1"/>
          <p:nvPr/>
        </p:nvSpPr>
        <p:spPr>
          <a:xfrm>
            <a:off x="3713091" y="1411523"/>
            <a:ext cx="171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50D26B-BE04-4A28-A6DB-763E3430AFBB}"/>
              </a:ext>
            </a:extLst>
          </p:cNvPr>
          <p:cNvSpPr/>
          <p:nvPr/>
        </p:nvSpPr>
        <p:spPr>
          <a:xfrm>
            <a:off x="3471200" y="2951533"/>
            <a:ext cx="2129210" cy="1523836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2" descr="Image result for man icon png">
            <a:extLst>
              <a:ext uri="{FF2B5EF4-FFF2-40B4-BE49-F238E27FC236}">
                <a16:creationId xmlns:a16="http://schemas.microsoft.com/office/drawing/2014/main" id="{D081BB20-3402-44BA-81D9-6759C36A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3617058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row: Down 51">
            <a:extLst>
              <a:ext uri="{FF2B5EF4-FFF2-40B4-BE49-F238E27FC236}">
                <a16:creationId xmlns:a16="http://schemas.microsoft.com/office/drawing/2014/main" id="{BE495C23-AAE8-4D11-A43E-2861E24B4977}"/>
              </a:ext>
            </a:extLst>
          </p:cNvPr>
          <p:cNvSpPr/>
          <p:nvPr/>
        </p:nvSpPr>
        <p:spPr>
          <a:xfrm rot="5400000" flipV="1">
            <a:off x="4299166" y="3841931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BCFD7F1-F9DC-48D5-A554-16CAF0361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3682601"/>
            <a:ext cx="859510" cy="8595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2FCEB2-4381-4C03-938B-960AD6075367}"/>
              </a:ext>
            </a:extLst>
          </p:cNvPr>
          <p:cNvSpPr txBox="1"/>
          <p:nvPr/>
        </p:nvSpPr>
        <p:spPr>
          <a:xfrm>
            <a:off x="3713090" y="3040959"/>
            <a:ext cx="171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0873E02-BDE2-4C05-9501-808148B6896A}"/>
              </a:ext>
            </a:extLst>
          </p:cNvPr>
          <p:cNvSpPr/>
          <p:nvPr/>
        </p:nvSpPr>
        <p:spPr>
          <a:xfrm>
            <a:off x="3471200" y="4594714"/>
            <a:ext cx="2129210" cy="1523836"/>
          </a:xfrm>
          <a:prstGeom prst="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2" descr="Image result for man icon png">
            <a:extLst>
              <a:ext uri="{FF2B5EF4-FFF2-40B4-BE49-F238E27FC236}">
                <a16:creationId xmlns:a16="http://schemas.microsoft.com/office/drawing/2014/main" id="{9A5BC70B-2187-4398-93A4-E71E3C31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5260239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FA09DA78-0A62-47FE-8797-F1743864C6E6}"/>
              </a:ext>
            </a:extLst>
          </p:cNvPr>
          <p:cNvSpPr/>
          <p:nvPr/>
        </p:nvSpPr>
        <p:spPr>
          <a:xfrm rot="5400000" flipV="1">
            <a:off x="4299166" y="5485112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C8E6ADD-BE35-4BF8-9EBE-24C668DC1D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5280062"/>
            <a:ext cx="859510" cy="85951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D3DF791-3414-4BCA-9992-D6E12C7A1FAC}"/>
              </a:ext>
            </a:extLst>
          </p:cNvPr>
          <p:cNvSpPr txBox="1"/>
          <p:nvPr/>
        </p:nvSpPr>
        <p:spPr>
          <a:xfrm>
            <a:off x="3713090" y="4684140"/>
            <a:ext cx="171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3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99645EC-DA73-4459-903B-1921C6729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6" y="2242041"/>
            <a:ext cx="3795200" cy="37952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359FFF8-CBBE-4595-B36D-AE175FB812EE}"/>
              </a:ext>
            </a:extLst>
          </p:cNvPr>
          <p:cNvSpPr txBox="1"/>
          <p:nvPr/>
        </p:nvSpPr>
        <p:spPr>
          <a:xfrm>
            <a:off x="7073193" y="3314087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C9FCD7-7905-4D1D-82AA-16EEA7CD623F}"/>
              </a:ext>
            </a:extLst>
          </p:cNvPr>
          <p:cNvSpPr txBox="1"/>
          <p:nvPr/>
        </p:nvSpPr>
        <p:spPr>
          <a:xfrm>
            <a:off x="7073193" y="3702450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46D7E-A939-4FE1-BD44-937095A79E6E}"/>
              </a:ext>
            </a:extLst>
          </p:cNvPr>
          <p:cNvSpPr txBox="1"/>
          <p:nvPr/>
        </p:nvSpPr>
        <p:spPr>
          <a:xfrm>
            <a:off x="7073193" y="4114797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3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97E24193-EE37-4FA2-B093-42953A6AD163}"/>
              </a:ext>
            </a:extLst>
          </p:cNvPr>
          <p:cNvSpPr/>
          <p:nvPr/>
        </p:nvSpPr>
        <p:spPr>
          <a:xfrm rot="7300661" flipV="1">
            <a:off x="6105961" y="2211096"/>
            <a:ext cx="415284" cy="1749116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B8576291-85C1-43F7-ADB5-0B827B6FD3F3}"/>
              </a:ext>
            </a:extLst>
          </p:cNvPr>
          <p:cNvSpPr/>
          <p:nvPr/>
        </p:nvSpPr>
        <p:spPr>
          <a:xfrm rot="5170408" flipV="1">
            <a:off x="6110396" y="3269581"/>
            <a:ext cx="415284" cy="156294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D7AB147C-4A07-4848-B6B3-44CAC67CFFF0}"/>
              </a:ext>
            </a:extLst>
          </p:cNvPr>
          <p:cNvSpPr/>
          <p:nvPr/>
        </p:nvSpPr>
        <p:spPr>
          <a:xfrm rot="3399245" flipV="1">
            <a:off x="6147470" y="4087170"/>
            <a:ext cx="425088" cy="195922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4679575-15A2-42E1-8B0D-80EEBBDE9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20" y="1260958"/>
            <a:ext cx="1268531" cy="126853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1900AE-02CF-4C4D-B1E3-CCB2088BDE40}"/>
              </a:ext>
            </a:extLst>
          </p:cNvPr>
          <p:cNvSpPr txBox="1"/>
          <p:nvPr/>
        </p:nvSpPr>
        <p:spPr>
          <a:xfrm>
            <a:off x="8013892" y="2438112"/>
            <a:ext cx="124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1943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8" y="2316"/>
            <a:ext cx="7220189" cy="1325563"/>
          </a:xfrm>
        </p:spPr>
        <p:txBody>
          <a:bodyPr/>
          <a:lstStyle/>
          <a:p>
            <a:r>
              <a:rPr lang="en-PH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4202"/>
            <a:ext cx="2612566" cy="6533797"/>
          </a:xfrm>
        </p:spPr>
        <p:txBody>
          <a:bodyPr>
            <a:normAutofit/>
          </a:bodyPr>
          <a:lstStyle/>
          <a:p>
            <a:r>
              <a:rPr lang="en-PH" sz="1800" b="1" dirty="0"/>
              <a:t>Problem</a:t>
            </a:r>
            <a:endParaRPr lang="en-PH" sz="3200" b="1" dirty="0"/>
          </a:p>
          <a:p>
            <a:r>
              <a:rPr lang="en-PH" sz="3200" b="1" dirty="0">
                <a:solidFill>
                  <a:srgbClr val="3973A8"/>
                </a:solidFill>
              </a:rPr>
              <a:t>Proposed Solution</a:t>
            </a:r>
          </a:p>
          <a:p>
            <a:r>
              <a:rPr lang="en-PH" sz="1800" b="1" dirty="0"/>
              <a:t>Objectives</a:t>
            </a:r>
            <a:endParaRPr lang="en-PH" sz="3200" b="1" dirty="0"/>
          </a:p>
          <a:p>
            <a:r>
              <a:rPr lang="en-PH" sz="2000" b="1" dirty="0"/>
              <a:t>Module Access Level</a:t>
            </a:r>
          </a:p>
          <a:p>
            <a:r>
              <a:rPr lang="en-PH" sz="2000" b="1" dirty="0"/>
              <a:t>Functions:</a:t>
            </a:r>
          </a:p>
          <a:p>
            <a:pPr lvl="1"/>
            <a:r>
              <a:rPr lang="en-PH" sz="1600" b="1" dirty="0"/>
              <a:t>Log in</a:t>
            </a:r>
          </a:p>
          <a:p>
            <a:pPr lvl="1"/>
            <a:r>
              <a:rPr lang="en-PH" sz="1600" b="1" dirty="0"/>
              <a:t>Account Recovery</a:t>
            </a:r>
          </a:p>
          <a:p>
            <a:pPr lvl="1"/>
            <a:r>
              <a:rPr lang="en-PH" sz="1600" b="1" dirty="0"/>
              <a:t>Create a Case</a:t>
            </a:r>
          </a:p>
          <a:p>
            <a:pPr lvl="1"/>
            <a:r>
              <a:rPr lang="en-PH" sz="1600" b="1" dirty="0"/>
              <a:t>Case Management</a:t>
            </a:r>
          </a:p>
          <a:p>
            <a:pPr lvl="2"/>
            <a:r>
              <a:rPr lang="en-PH" sz="1400" b="1" dirty="0"/>
              <a:t>Add Notes</a:t>
            </a:r>
          </a:p>
          <a:p>
            <a:pPr lvl="2"/>
            <a:r>
              <a:rPr lang="en-PH" sz="1400" b="1" dirty="0"/>
              <a:t>See all notes</a:t>
            </a:r>
          </a:p>
          <a:p>
            <a:pPr lvl="2"/>
            <a:r>
              <a:rPr lang="en-PH" sz="1400" b="1" dirty="0"/>
              <a:t>Close Case</a:t>
            </a:r>
          </a:p>
          <a:p>
            <a:pPr lvl="1"/>
            <a:r>
              <a:rPr lang="en-PH" sz="1600" b="1" dirty="0"/>
              <a:t>Show all Cases</a:t>
            </a:r>
          </a:p>
          <a:p>
            <a:pPr lvl="1"/>
            <a:r>
              <a:rPr lang="en-PH" sz="1600" b="1" dirty="0"/>
              <a:t>Import to Database</a:t>
            </a:r>
          </a:p>
          <a:p>
            <a:pPr lvl="1"/>
            <a:r>
              <a:rPr lang="en-PH" sz="1600" b="1" dirty="0"/>
              <a:t>Generate Report</a:t>
            </a:r>
          </a:p>
          <a:p>
            <a:pPr lvl="1"/>
            <a:r>
              <a:rPr lang="en-PH" sz="1600" b="1" dirty="0"/>
              <a:t>Self Registration</a:t>
            </a:r>
          </a:p>
          <a:p>
            <a:pPr lvl="1"/>
            <a:endParaRPr lang="en-PH" sz="1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4ABB6-F7D9-4973-9362-79BA55F6934F}"/>
              </a:ext>
            </a:extLst>
          </p:cNvPr>
          <p:cNvCxnSpPr/>
          <p:nvPr/>
        </p:nvCxnSpPr>
        <p:spPr>
          <a:xfrm>
            <a:off x="2711594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8C054B3-E0AD-4865-B216-05013CB0919A}"/>
              </a:ext>
            </a:extLst>
          </p:cNvPr>
          <p:cNvSpPr/>
          <p:nvPr/>
        </p:nvSpPr>
        <p:spPr>
          <a:xfrm flipH="1">
            <a:off x="5509259" y="2554605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1D6F9FD-B35C-498C-B55F-F6532A9F178E}"/>
              </a:ext>
            </a:extLst>
          </p:cNvPr>
          <p:cNvSpPr/>
          <p:nvPr/>
        </p:nvSpPr>
        <p:spPr>
          <a:xfrm>
            <a:off x="5532120" y="2857069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1858F-5BDA-4283-A9E1-B1CD99556F95}"/>
              </a:ext>
            </a:extLst>
          </p:cNvPr>
          <p:cNvSpPr txBox="1"/>
          <p:nvPr/>
        </p:nvSpPr>
        <p:spPr>
          <a:xfrm>
            <a:off x="6192740" y="2538893"/>
            <a:ext cx="21625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Subject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B0A993F-040A-4567-8125-E48287F6E173}"/>
              </a:ext>
            </a:extLst>
          </p:cNvPr>
          <p:cNvSpPr/>
          <p:nvPr/>
        </p:nvSpPr>
        <p:spPr>
          <a:xfrm>
            <a:off x="8505577" y="2528528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FD2229C-7408-4269-8A07-00946C1BDF7F}"/>
              </a:ext>
            </a:extLst>
          </p:cNvPr>
          <p:cNvSpPr/>
          <p:nvPr/>
        </p:nvSpPr>
        <p:spPr>
          <a:xfrm flipH="1">
            <a:off x="8448426" y="2819562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6C69C3E-285A-4552-8814-D8BB9DCDA4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28" y="2236612"/>
            <a:ext cx="1061012" cy="106101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3F9DA84-E7F8-4A93-B37E-E104CF275DC9}"/>
              </a:ext>
            </a:extLst>
          </p:cNvPr>
          <p:cNvSpPr txBox="1"/>
          <p:nvPr/>
        </p:nvSpPr>
        <p:spPr>
          <a:xfrm>
            <a:off x="6665786" y="1901680"/>
            <a:ext cx="148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CASE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5FFE57-3119-4754-A3C4-5289E1B0F7E8}"/>
              </a:ext>
            </a:extLst>
          </p:cNvPr>
          <p:cNvSpPr txBox="1"/>
          <p:nvPr/>
        </p:nvSpPr>
        <p:spPr>
          <a:xfrm>
            <a:off x="6422910" y="3919163"/>
            <a:ext cx="182930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Past Subject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9B062BA-793C-4676-BCEE-9B435A1745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95" y="3440012"/>
            <a:ext cx="1258135" cy="1258135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95B0C8-A442-4B1B-86F0-68D317E562C3}"/>
              </a:ext>
            </a:extLst>
          </p:cNvPr>
          <p:cNvSpPr/>
          <p:nvPr/>
        </p:nvSpPr>
        <p:spPr>
          <a:xfrm rot="5400000">
            <a:off x="6955812" y="3164669"/>
            <a:ext cx="654033" cy="590383"/>
          </a:xfrm>
          <a:prstGeom prst="rightArrow">
            <a:avLst/>
          </a:prstGeom>
          <a:solidFill>
            <a:srgbClr val="FFCC99"/>
          </a:solidFill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209E0212-3E29-422D-ADFD-9F4859179B1E}"/>
              </a:ext>
            </a:extLst>
          </p:cNvPr>
          <p:cNvSpPr/>
          <p:nvPr/>
        </p:nvSpPr>
        <p:spPr>
          <a:xfrm>
            <a:off x="8505577" y="3825981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5DF3246-A391-4B19-835C-A478CC641996}"/>
              </a:ext>
            </a:extLst>
          </p:cNvPr>
          <p:cNvSpPr/>
          <p:nvPr/>
        </p:nvSpPr>
        <p:spPr>
          <a:xfrm flipH="1">
            <a:off x="8448426" y="4117015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2AE3110-64CA-4F4D-A656-AE3DA2276946}"/>
              </a:ext>
            </a:extLst>
          </p:cNvPr>
          <p:cNvSpPr/>
          <p:nvPr/>
        </p:nvSpPr>
        <p:spPr>
          <a:xfrm flipH="1">
            <a:off x="5551334" y="3761724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9EB725E-52DE-4DB4-A4CC-75AFBAA85B65}"/>
              </a:ext>
            </a:extLst>
          </p:cNvPr>
          <p:cNvSpPr/>
          <p:nvPr/>
        </p:nvSpPr>
        <p:spPr>
          <a:xfrm>
            <a:off x="5574195" y="4064188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3E7FDAC-267D-453F-BEF3-4E0DB0DDA9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29" y="2673661"/>
            <a:ext cx="1758233" cy="1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0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7F9F779AF8EA448A3853FB89A0D7C5" ma:contentTypeVersion="6" ma:contentTypeDescription="Create a new document." ma:contentTypeScope="" ma:versionID="8e84d442f92e6c5724e1f078be579895">
  <xsd:schema xmlns:xsd="http://www.w3.org/2001/XMLSchema" xmlns:xs="http://www.w3.org/2001/XMLSchema" xmlns:p="http://schemas.microsoft.com/office/2006/metadata/properties" xmlns:ns2="c0f2a039-d2e6-40da-beca-6565c79ae743" xmlns:ns3="41d0b80a-11d6-4b9b-b7f4-55c09050a69f" targetNamespace="http://schemas.microsoft.com/office/2006/metadata/properties" ma:root="true" ma:fieldsID="271bad57a24ce5be4a567fe056dfbf9b" ns2:_="" ns3:_="">
    <xsd:import namespace="c0f2a039-d2e6-40da-beca-6565c79ae743"/>
    <xsd:import namespace="41d0b80a-11d6-4b9b-b7f4-55c09050a6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2a039-d2e6-40da-beca-6565c79ae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0b80a-11d6-4b9b-b7f4-55c09050a6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97E7DB-3B10-4C43-B0A7-EC6AA7E79906}">
  <ds:schemaRefs>
    <ds:schemaRef ds:uri="http://purl.org/dc/dcmitype/"/>
    <ds:schemaRef ds:uri="http://purl.org/dc/terms/"/>
    <ds:schemaRef ds:uri="c0f2a039-d2e6-40da-beca-6565c79ae743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1d0b80a-11d6-4b9b-b7f4-55c09050a69f"/>
  </ds:schemaRefs>
</ds:datastoreItem>
</file>

<file path=customXml/itemProps2.xml><?xml version="1.0" encoding="utf-8"?>
<ds:datastoreItem xmlns:ds="http://schemas.openxmlformats.org/officeDocument/2006/customXml" ds:itemID="{E4A13046-A699-43F4-92B1-E165A98DA4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322BFA-9348-4BA4-9AE0-474993E40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2a039-d2e6-40da-beca-6565c79ae743"/>
    <ds:schemaRef ds:uri="41d0b80a-11d6-4b9b-b7f4-55c09050a6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4153</TotalTime>
  <Words>3606</Words>
  <Application>Microsoft Office PowerPoint</Application>
  <PresentationFormat>Widescreen</PresentationFormat>
  <Paragraphs>1344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Times New Roman</vt:lpstr>
      <vt:lpstr>Wingdings</vt:lpstr>
      <vt:lpstr>Office Theme</vt:lpstr>
      <vt:lpstr>Custom Design</vt:lpstr>
      <vt:lpstr>Academic and Curricular Advising Management System ACAMS</vt:lpstr>
      <vt:lpstr>Problem | Case 1</vt:lpstr>
      <vt:lpstr>Problem | Case 2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Objectives | General Objective</vt:lpstr>
      <vt:lpstr>Objectives | Specific Objective</vt:lpstr>
      <vt:lpstr>Module Access Level</vt:lpstr>
      <vt:lpstr>Log in | Objective</vt:lpstr>
      <vt:lpstr>Log in | Demonstration</vt:lpstr>
      <vt:lpstr>Log in | Demonstration</vt:lpstr>
      <vt:lpstr>Log in | Demonstration</vt:lpstr>
      <vt:lpstr>Log in | Evaluation</vt:lpstr>
      <vt:lpstr>Account Recovery |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 Recovery | Evaluation</vt:lpstr>
      <vt:lpstr>Create a Case | Objectives</vt:lpstr>
      <vt:lpstr>PowerPoint Presentation</vt:lpstr>
      <vt:lpstr>PowerPoint Presentation</vt:lpstr>
      <vt:lpstr>PowerPoint Presentation</vt:lpstr>
      <vt:lpstr>PowerPoint Presentation</vt:lpstr>
      <vt:lpstr>Create a Case | Evaluation</vt:lpstr>
      <vt:lpstr>Case Management |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Management | Evaluation</vt:lpstr>
      <vt:lpstr>Show all Cases | Objectives</vt:lpstr>
      <vt:lpstr>PowerPoint Presentation</vt:lpstr>
      <vt:lpstr>PowerPoint Presentation</vt:lpstr>
      <vt:lpstr>Show all Cases | Evaluation</vt:lpstr>
      <vt:lpstr>Import to Database |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to Database | Evaluation</vt:lpstr>
      <vt:lpstr>Generate Report |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Report | Evaluation</vt:lpstr>
      <vt:lpstr>Self-registration |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Self-registration | Evaluation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Schuck</dc:creator>
  <cp:lastModifiedBy>Shella Mae Manongsong</cp:lastModifiedBy>
  <cp:revision>176</cp:revision>
  <dcterms:created xsi:type="dcterms:W3CDTF">2017-07-05T07:56:29Z</dcterms:created>
  <dcterms:modified xsi:type="dcterms:W3CDTF">2018-08-19T19:24:11Z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0x010100A57F9F779AF8EA448A3853FB89A0D7C5</vt:lpwstr>
  </property>
</Properties>
</file>